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  <p:sldMasterId id="2147483708" r:id="rId5"/>
  </p:sldMasterIdLst>
  <p:notesMasterIdLst>
    <p:notesMasterId r:id="rId40"/>
  </p:notesMasterIdLst>
  <p:sldIdLst>
    <p:sldId id="1006" r:id="rId6"/>
    <p:sldId id="967" r:id="rId7"/>
    <p:sldId id="1019" r:id="rId8"/>
    <p:sldId id="1017" r:id="rId9"/>
    <p:sldId id="1016" r:id="rId10"/>
    <p:sldId id="1020" r:id="rId11"/>
    <p:sldId id="1025" r:id="rId12"/>
    <p:sldId id="926" r:id="rId13"/>
    <p:sldId id="953" r:id="rId14"/>
    <p:sldId id="1012" r:id="rId15"/>
    <p:sldId id="1002" r:id="rId16"/>
    <p:sldId id="1027" r:id="rId17"/>
    <p:sldId id="988" r:id="rId18"/>
    <p:sldId id="1008" r:id="rId19"/>
    <p:sldId id="1028" r:id="rId20"/>
    <p:sldId id="1029" r:id="rId21"/>
    <p:sldId id="992" r:id="rId22"/>
    <p:sldId id="914" r:id="rId23"/>
    <p:sldId id="1003" r:id="rId24"/>
    <p:sldId id="1021" r:id="rId25"/>
    <p:sldId id="1004" r:id="rId26"/>
    <p:sldId id="969" r:id="rId27"/>
    <p:sldId id="1026" r:id="rId28"/>
    <p:sldId id="1011" r:id="rId29"/>
    <p:sldId id="936" r:id="rId30"/>
    <p:sldId id="952" r:id="rId31"/>
    <p:sldId id="1005" r:id="rId32"/>
    <p:sldId id="1030" r:id="rId33"/>
    <p:sldId id="1009" r:id="rId34"/>
    <p:sldId id="1032" r:id="rId35"/>
    <p:sldId id="1031" r:id="rId36"/>
    <p:sldId id="1010" r:id="rId37"/>
    <p:sldId id="996" r:id="rId38"/>
    <p:sldId id="907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487A"/>
    <a:srgbClr val="EAA9BD"/>
    <a:srgbClr val="FDD172"/>
    <a:srgbClr val="C9263B"/>
    <a:srgbClr val="AAD6A3"/>
    <a:srgbClr val="3C613C"/>
    <a:srgbClr val="C194B3"/>
    <a:srgbClr val="8ECACA"/>
    <a:srgbClr val="009479"/>
    <a:srgbClr val="8CD5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98"/>
    <p:restoredTop sz="95256" autoAdjust="0"/>
  </p:normalViewPr>
  <p:slideViewPr>
    <p:cSldViewPr snapToGrid="0" snapToObjects="1" showGuides="1">
      <p:cViewPr varScale="1">
        <p:scale>
          <a:sx n="82" d="100"/>
          <a:sy n="82" d="100"/>
        </p:scale>
        <p:origin x="77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72B95-7B99-4EE3-A5B3-D19F4618AC76}" type="datetimeFigureOut">
              <a:rPr lang="es-AR" smtClean="0"/>
              <a:t>1/10/2021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E40E2-B395-415C-85C7-FB67C5D86F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33129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0E40E2-B395-415C-85C7-FB67C5D86F6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597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crema la van a recibir de manera espontánea, no deben pedirla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E40E2-B395-415C-85C7-FB67C5D86F6C}" type="slidenum">
              <a:rPr lang="es-AR" smtClean="0"/>
              <a:t>13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59422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crema la van a recibir de manera espontánea, no deben pedirla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E40E2-B395-415C-85C7-FB67C5D86F6C}" type="slidenum">
              <a:rPr lang="es-AR" smtClean="0"/>
              <a:t>14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09737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crema la van a recibir de manera espontánea, no deben pedirla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E40E2-B395-415C-85C7-FB67C5D86F6C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6431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crema la van a recibir de manera espontánea, no deben pedirla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E40E2-B395-415C-85C7-FB67C5D86F6C}" type="slidenum">
              <a:rPr lang="es-AR" smtClean="0"/>
              <a:t>16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62404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0E40E2-B395-415C-85C7-FB67C5D86F6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6411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0E40E2-B395-415C-85C7-FB67C5D86F6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717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E40E2-B395-415C-85C7-FB67C5D86F6C}" type="slidenum">
              <a:rPr lang="es-AR" smtClean="0"/>
              <a:t>25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21752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E40E2-B395-415C-85C7-FB67C5D86F6C}" type="slidenum">
              <a:rPr lang="es-AR" smtClean="0"/>
              <a:t>26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2590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E40E2-B395-415C-85C7-FB67C5D86F6C}" type="slidenum">
              <a:rPr lang="es-AR" smtClean="0"/>
              <a:t>27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34146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E40E2-B395-415C-85C7-FB67C5D86F6C}" type="slidenum">
              <a:rPr lang="es-AR" smtClean="0"/>
              <a:t>28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41126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DC0F8C-3B45-6C40-A3B9-B886E05EF273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34553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*EL EDB DE INICIO NO ES OBLIGATORIO ES UNA SUGERENCIA PARA QUE LAS INCORPORACIONES PUEDAN RECUPERAR EL VALOR DE LA INVERSIÓN INICIAL.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E40E2-B395-415C-85C7-FB67C5D86F6C}" type="slidenum">
              <a:rPr lang="es-AR" smtClean="0"/>
              <a:t>33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78527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AFC8A-715C-8142-8574-52FEC9F7D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61F3AD-01AC-E649-B163-AAE04D7AB4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2E766-7DA4-5047-9E5C-CD2E96E6A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11489-6D55-234C-BC87-31B5B5DC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90EC3-374B-C64F-AE2F-D0A72CEC7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718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26380-F5AC-584F-8EED-D7CE47BE7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D46B4-A887-5B46-99CC-872823C46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18B39-E1F0-4C4C-A535-4B4DD72CB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AEA36-A205-4541-83A3-2C92CD792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37F0B-3DDE-F044-BBA7-C3D80F0C1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65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A732E-FBA1-F94B-AC8E-B76B21304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87130-E536-1A43-BED4-5D0EA03F6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065D7-AF56-4E49-B390-CC81CFE4A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D98C1-2AD0-9342-9250-AE821D696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3FDCF-E1DC-9644-9372-1EC229C6C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67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1BAF3-AC7C-6A49-BC16-4FFF80A3E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AD3DD-A24E-DB43-B4B7-04B19D9854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8E4262-A44D-B541-BF93-85D8F417E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BCE5FF-C735-354A-AEAC-954825A12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397F0-4B0A-CB49-AEDA-ECD3A0B02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72E757-D670-A645-8CF3-BB3E13AC4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33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F0932-ED61-4748-BC84-FDB8880CD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1E91E-A83C-604D-BFC4-475C4B335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208FC8-CA6F-C548-8835-94634031E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A2A68C-3D07-094A-BD1C-188F0FFA48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D36326-2441-4643-955B-94408BC763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B85EF6-3DEA-4F4A-8CF5-14D1D5704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D590F8-3A29-3B45-B020-E5895052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1B6374-D354-B040-BE28-3A5369F0A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580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C6B01-83CB-AD48-B049-C98CC4F5E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75DFFC-280E-9741-B12A-2D2EDC205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A55E74-5238-AE4D-BF14-E4E1FD365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3F3AC7-FC2A-534D-A615-B964C4BD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48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B18BCF-9691-0746-8FB6-71FC0F466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FEB0BE-2F6D-3C44-A5E2-FE4F0F1D8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9D686-CEB1-1842-A91B-87168F318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33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DE3C9-E038-9D44-B793-319B9134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217B7-E0A3-0848-9942-A53ABCC2C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8DE55-43A4-D543-BB32-366012B2C6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0BBF26-BDC4-B64D-8062-EA58B5E9C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04353E-238C-9245-BD76-CDD278852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9E4A71-C18E-4743-B733-941374E76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783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E9815-B18B-AA46-B268-8E2138C36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B71670-1F8C-DB41-9A56-43966C8489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F1E01-B9B6-014E-891A-C4FEE7781F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2A301D-E27D-2641-8EF4-C5DAE2039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528573-AA9A-5E40-8ADC-7F7863F4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05C3A1-1829-7D4E-A72D-D40233FF6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723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8AC22-5F20-9046-B967-CEFE86F1B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01B0E3-463D-5248-A645-1FE0C8BDA0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3EB14-346F-0D4A-B545-0A403271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6502A-3294-7843-AC3F-0C6876840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30131-D43D-CD41-886F-E303DB6EC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35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193D38-D3EC-B24D-B7DE-7E21A9CE89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195D26-28CF-AF45-9BF4-F0BC21042F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BA932-6941-A546-8571-F3AD294B8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DF18B-4FF2-DF42-A511-E52043FBF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F9055-148D-EF48-B8B6-0CBA4CF0E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636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AFC8A-715C-8142-8574-52FEC9F7D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61F3AD-01AC-E649-B163-AAE04D7AB4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2E766-7DA4-5047-9E5C-CD2E96E6A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11489-6D55-234C-BC87-31B5B5DC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90EC3-374B-C64F-AE2F-D0A72CEC7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501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26380-F5AC-584F-8EED-D7CE47BE7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D46B4-A887-5B46-99CC-872823C46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18B39-E1F0-4C4C-A535-4B4DD72CB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AEA36-A205-4541-83A3-2C92CD792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37F0B-3DDE-F044-BBA7-C3D80F0C1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02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A732E-FBA1-F94B-AC8E-B76B21304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87130-E536-1A43-BED4-5D0EA03F6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065D7-AF56-4E49-B390-CC81CFE4A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D98C1-2AD0-9342-9250-AE821D696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3FDCF-E1DC-9644-9372-1EC229C6C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424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1BAF3-AC7C-6A49-BC16-4FFF80A3E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AD3DD-A24E-DB43-B4B7-04B19D9854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8E4262-A44D-B541-BF93-85D8F417E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BCE5FF-C735-354A-AEAC-954825A12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397F0-4B0A-CB49-AEDA-ECD3A0B02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72E757-D670-A645-8CF3-BB3E13AC4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030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F0932-ED61-4748-BC84-FDB8880CD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1E91E-A83C-604D-BFC4-475C4B335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208FC8-CA6F-C548-8835-94634031E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A2A68C-3D07-094A-BD1C-188F0FFA48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D36326-2441-4643-955B-94408BC763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B85EF6-3DEA-4F4A-8CF5-14D1D5704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D590F8-3A29-3B45-B020-E5895052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1B6374-D354-B040-BE28-3A5369F0A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883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C6B01-83CB-AD48-B049-C98CC4F5E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75DFFC-280E-9741-B12A-2D2EDC205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A55E74-5238-AE4D-BF14-E4E1FD365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3F3AC7-FC2A-534D-A615-B964C4BD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708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B18BCF-9691-0746-8FB6-71FC0F466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FEB0BE-2F6D-3C44-A5E2-FE4F0F1D8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9D686-CEB1-1842-A91B-87168F318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5326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DE3C9-E038-9D44-B793-319B9134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217B7-E0A3-0848-9942-A53ABCC2C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8DE55-43A4-D543-BB32-366012B2C6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0BBF26-BDC4-B64D-8062-EA58B5E9C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04353E-238C-9245-BD76-CDD278852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9E4A71-C18E-4743-B733-941374E76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0863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E9815-B18B-AA46-B268-8E2138C36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B71670-1F8C-DB41-9A56-43966C8489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F1E01-B9B6-014E-891A-C4FEE7781F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2A301D-E27D-2641-8EF4-C5DAE2039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528573-AA9A-5E40-8ADC-7F7863F4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05C3A1-1829-7D4E-A72D-D40233FF6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5718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8AC22-5F20-9046-B967-CEFE86F1B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01B0E3-463D-5248-A645-1FE0C8BDA0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3EB14-346F-0D4A-B545-0A403271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6502A-3294-7843-AC3F-0C6876840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30131-D43D-CD41-886F-E303DB6EC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006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193D38-D3EC-B24D-B7DE-7E21A9CE89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195D26-28CF-AF45-9BF4-F0BC21042F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BA932-6941-A546-8571-F3AD294B8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A5A1-3A9B-0347-A10A-1DD52F21CD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DF18B-4FF2-DF42-A511-E52043FBF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F9055-148D-EF48-B8B6-0CBA4CF0E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DB9E8-B78B-AD47-BBC0-376CC6D043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4734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84F7-FF52-4F2B-8B24-A1E811C4650F}" type="datetimeFigureOut">
              <a:rPr lang="es-ES" smtClean="0"/>
              <a:t>01/10/2021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AC08-C4C7-422D-B8BF-4F1BBE1985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172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84F7-FF52-4F2B-8B24-A1E811C4650F}" type="datetimeFigureOut">
              <a:rPr lang="es-ES" smtClean="0"/>
              <a:t>01/10/2021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AC08-C4C7-422D-B8BF-4F1BBE1985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05889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84F7-FF52-4F2B-8B24-A1E811C4650F}" type="datetimeFigureOut">
              <a:rPr lang="es-ES" smtClean="0"/>
              <a:t>01/10/2021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AC08-C4C7-422D-B8BF-4F1BBE1985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20112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84F7-FF52-4F2B-8B24-A1E811C4650F}" type="datetimeFigureOut">
              <a:rPr lang="es-ES" smtClean="0"/>
              <a:t>01/10/2021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AC08-C4C7-422D-B8BF-4F1BBE1985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84874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84F7-FF52-4F2B-8B24-A1E811C4650F}" type="datetimeFigureOut">
              <a:rPr lang="es-ES" smtClean="0"/>
              <a:t>01/10/2021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AC08-C4C7-422D-B8BF-4F1BBE1985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83033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84F7-FF52-4F2B-8B24-A1E811C4650F}" type="datetimeFigureOut">
              <a:rPr lang="es-ES" smtClean="0"/>
              <a:t>01/10/2021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AC08-C4C7-422D-B8BF-4F1BBE1985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47248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84F7-FF52-4F2B-8B24-A1E811C4650F}" type="datetimeFigureOut">
              <a:rPr lang="es-ES" smtClean="0"/>
              <a:t>01/10/2021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AC08-C4C7-422D-B8BF-4F1BBE1985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41290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84F7-FF52-4F2B-8B24-A1E811C4650F}" type="datetimeFigureOut">
              <a:rPr lang="es-ES" smtClean="0"/>
              <a:t>01/10/2021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AC08-C4C7-422D-B8BF-4F1BBE1985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19884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84F7-FF52-4F2B-8B24-A1E811C4650F}" type="datetimeFigureOut">
              <a:rPr lang="es-ES" smtClean="0"/>
              <a:t>01/10/2021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AC08-C4C7-422D-B8BF-4F1BBE1985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06955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84F7-FF52-4F2B-8B24-A1E811C4650F}" type="datetimeFigureOut">
              <a:rPr lang="es-ES" smtClean="0"/>
              <a:t>01/10/2021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AC08-C4C7-422D-B8BF-4F1BBE1985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52597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84F7-FF52-4F2B-8B24-A1E811C4650F}" type="datetimeFigureOut">
              <a:rPr lang="es-ES" smtClean="0"/>
              <a:t>01/10/2021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4AC08-C4C7-422D-B8BF-4F1BBE1985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42701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4D2D-C520-4841-8743-5B0F22B6E5F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1/10/2021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3AD2-2E80-48F1-83BA-90BDB02FA90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2599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4D2D-C520-4841-8743-5B0F22B6E5F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1/10/2021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3AD2-2E80-48F1-83BA-90BDB02FA90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0064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4D2D-C520-4841-8743-5B0F22B6E5F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1/10/2021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3AD2-2E80-48F1-83BA-90BDB02FA90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7192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4D2D-C520-4841-8743-5B0F22B6E5F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1/10/2021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3AD2-2E80-48F1-83BA-90BDB02FA90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151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4D2D-C520-4841-8743-5B0F22B6E5F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1/10/2021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3AD2-2E80-48F1-83BA-90BDB02FA90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3558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4D2D-C520-4841-8743-5B0F22B6E5F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1/10/2021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3AD2-2E80-48F1-83BA-90BDB02FA90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6124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4D2D-C520-4841-8743-5B0F22B6E5F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1/10/2021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3AD2-2E80-48F1-83BA-90BDB02FA90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0496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4D2D-C520-4841-8743-5B0F22B6E5F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1/10/2021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3AD2-2E80-48F1-83BA-90BDB02FA90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5252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4D2D-C520-4841-8743-5B0F22B6E5F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1/10/2021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3AD2-2E80-48F1-83BA-90BDB02FA90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4060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4D2D-C520-4841-8743-5B0F22B6E5F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1/10/2021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3AD2-2E80-48F1-83BA-90BDB02FA90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2036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34D2D-C520-4841-8743-5B0F22B6E5F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1/10/2021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3AD2-2E80-48F1-83BA-90BDB02FA90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0591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469B3-082F-DF4F-B726-DF5FAC8621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2502EB-A0C7-E942-BB8F-DCF3BA644C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A17EE-F2AB-1E40-9A1E-CF0E03467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DBA4-1579-B841-B14C-55D3F5785915}" type="datetimeFigureOut">
              <a:rPr lang="es-ES_tradnl" smtClean="0"/>
              <a:t>01/10/2021</a:t>
            </a:fld>
            <a:endParaRPr lang="es-ES_trad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A7F688-CE8B-9B40-9A5F-E1B231B04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1ACB2-CC85-B840-B4D0-06667672F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8BF6-916D-C94F-834D-70FD031EE0F0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5431428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15267-ADB8-8C4C-8EEE-DE41E6D1E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5E727-0B55-DB42-83F9-50BFB326C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E855F-015E-1B4E-9610-BECB4937E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DBA4-1579-B841-B14C-55D3F5785915}" type="datetimeFigureOut">
              <a:rPr lang="es-ES_tradnl" smtClean="0"/>
              <a:t>01/10/2021</a:t>
            </a:fld>
            <a:endParaRPr lang="es-ES_trad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E5681-7DF0-7541-A56A-F4A8430E9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84668-50A4-4740-86EA-C12E7157A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8BF6-916D-C94F-834D-70FD031EE0F0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779114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3E1CE-6122-5E42-BC0F-A16014942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9333E-9D64-9D4C-8026-1EE2DA0BD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BD11A-09C8-8945-B0FA-3071F5EEE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DBA4-1579-B841-B14C-55D3F5785915}" type="datetimeFigureOut">
              <a:rPr lang="es-ES_tradnl" smtClean="0"/>
              <a:t>01/10/2021</a:t>
            </a:fld>
            <a:endParaRPr lang="es-ES_trad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C2054-A57B-6449-9DAA-8DD8EEF75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8BBA6-AB95-2E4F-9864-53E37AEE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8BF6-916D-C94F-834D-70FD031EE0F0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871505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61E39-0BED-5E4D-AA41-1178FE2EA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72662-2150-C64B-B2E3-30303D518B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D488B-D435-9546-A4F9-8F5A34CCDC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B0C46A-9CC4-FC4A-B5C2-479CFEC8C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DBA4-1579-B841-B14C-55D3F5785915}" type="datetimeFigureOut">
              <a:rPr lang="es-ES_tradnl" smtClean="0"/>
              <a:t>01/10/2021</a:t>
            </a:fld>
            <a:endParaRPr lang="es-ES_trad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2EDE13-228E-9943-847D-F63E365A5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C4450C-7FCE-8749-AFA6-D77C14524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8BF6-916D-C94F-834D-70FD031EE0F0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4857762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CF9F2-1191-3849-98A1-1D3A13EFD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BF6F1-97A2-C748-B2F4-4BF2487CD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E593D4-7593-B345-BABD-1686DB7D7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A72DAF-411C-F74C-A5B4-FF99C427F9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A79879-B845-FC4A-8962-766029BEE4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1B99C0-7A4D-5545-B102-61A579CDE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DBA4-1579-B841-B14C-55D3F5785915}" type="datetimeFigureOut">
              <a:rPr lang="es-ES_tradnl" smtClean="0"/>
              <a:t>01/10/2021</a:t>
            </a:fld>
            <a:endParaRPr lang="es-ES_tradnl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538DFD-D2DF-6D44-9CC9-2AF3B00C8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1DC152-208A-EB4B-88F3-1D6787AD6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8BF6-916D-C94F-834D-70FD031EE0F0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416076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6BB8F-1685-EB4A-9A81-BD677FA71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5CB452-1E37-CE46-9C43-301577F06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DBA4-1579-B841-B14C-55D3F5785915}" type="datetimeFigureOut">
              <a:rPr lang="es-ES_tradnl" smtClean="0"/>
              <a:t>01/10/2021</a:t>
            </a:fld>
            <a:endParaRPr lang="es-ES_trad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5ED266-73F2-F342-BDCE-1C5070733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0E4E9D-743A-0A45-A14E-3D1253718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8BF6-916D-C94F-834D-70FD031EE0F0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4758340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E323DE-1902-254E-87C2-F991FF84D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DBA4-1579-B841-B14C-55D3F5785915}" type="datetimeFigureOut">
              <a:rPr lang="es-ES_tradnl" smtClean="0"/>
              <a:t>01/10/2021</a:t>
            </a:fld>
            <a:endParaRPr lang="es-ES_trad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47421C-DDD6-8840-AF14-22C6C7E83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30C14B-5B8E-FB45-9800-3CC7B9E83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8BF6-916D-C94F-834D-70FD031EE0F0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106387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23016-18F6-3F48-8D61-C4CF76450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8C428-765D-6F4E-BF37-106BBB147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C9BAB-6F75-2244-935A-9EA461D3E5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2D558-74E7-B64B-9A23-2A5FDC725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DBA4-1579-B841-B14C-55D3F5785915}" type="datetimeFigureOut">
              <a:rPr lang="es-ES_tradnl" smtClean="0"/>
              <a:t>01/10/2021</a:t>
            </a:fld>
            <a:endParaRPr lang="es-ES_trad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3194A1-6881-424D-BBD6-AA50B086F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BBB1D-9A74-434F-A3A0-C80C717B1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8BF6-916D-C94F-834D-70FD031EE0F0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137352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0FA9A-5F86-834E-B6E7-A8A5FB638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C26B62-7672-AA41-9046-E4E7124F9C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0C926-6662-AF4B-987B-6227ECEE4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89829-483A-B244-964B-4864B6F0D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DBA4-1579-B841-B14C-55D3F5785915}" type="datetimeFigureOut">
              <a:rPr lang="es-ES_tradnl" smtClean="0"/>
              <a:t>01/10/2021</a:t>
            </a:fld>
            <a:endParaRPr lang="es-ES_trad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5461E3-3FB1-3843-84AC-10B317A89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86161-8C6B-C94E-89AB-14359C8B3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8BF6-916D-C94F-834D-70FD031EE0F0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4369903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119BF-B739-0941-830B-3E8D76DAB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B41BFA-8A8A-6A49-8D16-BBF530351B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71EB54-941D-834A-9BFA-C25127C8E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DBA4-1579-B841-B14C-55D3F5785915}" type="datetimeFigureOut">
              <a:rPr lang="es-ES_tradnl" smtClean="0"/>
              <a:t>01/10/2021</a:t>
            </a:fld>
            <a:endParaRPr lang="es-ES_trad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BB563-A511-3B4C-B228-CF014408D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36540-6CEE-EE43-B634-DB212D35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8BF6-916D-C94F-834D-70FD031EE0F0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038930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D767E7-5F4A-EF4A-B29D-0D9B0DBB04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9FDCC2-851D-1541-884A-78A961E35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90A63-233D-1342-92D6-4EAB1A62B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DBA4-1579-B841-B14C-55D3F5785915}" type="datetimeFigureOut">
              <a:rPr lang="es-ES_tradnl" smtClean="0"/>
              <a:t>01/10/2021</a:t>
            </a:fld>
            <a:endParaRPr lang="es-ES_trad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D4F44-3167-0943-B29E-9FD157B4C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4C5F7-E69D-0A44-B343-D63BA051A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8BF6-916D-C94F-834D-70FD031EE0F0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279344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78FC49-A565-D549-AB39-E03519D8B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EA597-E526-3246-A7B8-547D327F3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26BEA-B7F8-7C41-9CBC-4B656B82F8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7A5A1-3A9B-0347-A10A-1DD52F21CDD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4618A-AF4A-8746-8BBE-79F1819F0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01D29-5D75-3F45-BEF7-A367F9B16C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DB9E8-B78B-AD47-BBC0-376CC6D043D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758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78FC49-A565-D549-AB39-E03519D8B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EA597-E526-3246-A7B8-547D327F3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26BEA-B7F8-7C41-9CBC-4B656B82F8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7A5A1-3A9B-0347-A10A-1DD52F21CDD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4618A-AF4A-8746-8BBE-79F1819F0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01D29-5D75-3F45-BEF7-A367F9B16C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DB9E8-B78B-AD47-BBC0-376CC6D043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794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B84F7-FF52-4F2B-8B24-A1E811C4650F}" type="datetimeFigureOut">
              <a:rPr lang="es-ES" smtClean="0"/>
              <a:t>01/10/2021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4AC08-C4C7-422D-B8BF-4F1BBE1985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279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34D2D-C520-4841-8743-5B0F22B6E5F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1/10/2021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A3AD2-2E80-48F1-83BA-90BDB02FA90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901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9E6F72-9F98-D041-AB11-CC5EBB74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F3EF43-E209-9D41-83CC-58C0F035C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DFEBE-3C9B-3646-98C3-509E0CA1F6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DDBA4-1579-B841-B14C-55D3F5785915}" type="datetimeFigureOut">
              <a:rPr lang="es-ES_tradnl" smtClean="0"/>
              <a:t>01/10/2021</a:t>
            </a:fld>
            <a:endParaRPr lang="es-ES_trad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B3B21-D8A8-824F-8F2A-3B8AFC8B4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27728-417E-4D42-9687-38245177EF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88BF6-916D-C94F-834D-70FD031EE0F0}" type="slidenum">
              <a:rPr lang="es-ES_tradnl" smtClean="0"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76698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justargentina.com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justargentina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9.png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aCl_cnGv4Y8" TargetMode="External"/><Relationship Id="rId2" Type="http://schemas.openxmlformats.org/officeDocument/2006/relationships/hyperlink" Target="https://www.novedades-just.com.ar/Historial.pdf" TargetMode="Externa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9.png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9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catalogo.justargentina.com/" TargetMode="Externa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vedades-just.com.ar/feriado08y11Octubre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://www.justargentina.com/" TargetMode="Externa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6.xml"/><Relationship Id="rId6" Type="http://schemas.openxmlformats.org/officeDocument/2006/relationships/hyperlink" Target="https://www.novedades-just.com.ar/Catalogo.pdf" TargetMode="External"/><Relationship Id="rId5" Type="http://schemas.openxmlformats.org/officeDocument/2006/relationships/hyperlink" Target="http://catalogo.justargentina.com/" TargetMode="Externa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9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10" Type="http://schemas.openxmlformats.org/officeDocument/2006/relationships/image" Target="../media/image51.sv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D57851C-D62A-BA4D-BC4C-0414C92C8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9" y="0"/>
            <a:ext cx="1218072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09BF3E-D44A-3B42-9F5F-E765AF85E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4422" y="446508"/>
            <a:ext cx="1323594" cy="733067"/>
          </a:xfrm>
          <a:prstGeom prst="rect">
            <a:avLst/>
          </a:prstGeom>
        </p:spPr>
      </p:pic>
      <p:sp>
        <p:nvSpPr>
          <p:cNvPr id="12" name="11 CuadroTexto">
            <a:extLst>
              <a:ext uri="{FF2B5EF4-FFF2-40B4-BE49-F238E27FC236}">
                <a16:creationId xmlns:a16="http://schemas.microsoft.com/office/drawing/2014/main" id="{F5CF49D0-752B-4A72-8F3E-6772DE4D3AF0}"/>
              </a:ext>
            </a:extLst>
          </p:cNvPr>
          <p:cNvSpPr txBox="1"/>
          <p:nvPr/>
        </p:nvSpPr>
        <p:spPr>
          <a:xfrm>
            <a:off x="8449058" y="1690062"/>
            <a:ext cx="310895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srgbClr val="C194B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PERÍODO 11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srgbClr val="C194B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srgbClr val="C194B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JUEVES 07/10 AL MARTES 02/11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819AD1-DB91-466B-80B8-A059300B6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0458" y="0"/>
            <a:ext cx="48502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6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DB1E764-3624-418A-AEC2-A8B4DB1D2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4299"/>
            <a:ext cx="12192000" cy="265043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3FA05D-7220-4BEC-8B29-2FEBDF0D72F3}"/>
              </a:ext>
            </a:extLst>
          </p:cNvPr>
          <p:cNvSpPr txBox="1"/>
          <p:nvPr/>
        </p:nvSpPr>
        <p:spPr>
          <a:xfrm>
            <a:off x="489751" y="3906174"/>
            <a:ext cx="107331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VIENE ALGO NUEVO…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7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DB1E764-3624-418A-AEC2-A8B4DB1D2C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325"/>
          <a:stretch/>
        </p:blipFill>
        <p:spPr>
          <a:xfrm>
            <a:off x="8824404" y="0"/>
            <a:ext cx="3367596" cy="118701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A2D3E28-2964-4585-B1E3-C322F147FB82}"/>
              </a:ext>
            </a:extLst>
          </p:cNvPr>
          <p:cNvSpPr txBox="1"/>
          <p:nvPr/>
        </p:nvSpPr>
        <p:spPr>
          <a:xfrm>
            <a:off x="150920" y="582067"/>
            <a:ext cx="1073310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lvl="0">
              <a:defRPr/>
            </a:pPr>
            <a:r>
              <a:rPr lang="es-ES" sz="1400" dirty="0">
                <a:solidFill>
                  <a:srgbClr val="ED7D31">
                    <a:lumMod val="60000"/>
                    <a:lumOff val="40000"/>
                  </a:srgbClr>
                </a:solidFill>
              </a:rPr>
              <a:t>ESTAMOS TRABAJANDO EN ALGO…</a:t>
            </a:r>
          </a:p>
          <a:p>
            <a:pPr lvl="0">
              <a:defRPr/>
            </a:pPr>
            <a:endParaRPr lang="es-ES" sz="1400" dirty="0">
              <a:solidFill>
                <a:srgbClr val="ED7D31">
                  <a:lumMod val="60000"/>
                  <a:lumOff val="40000"/>
                </a:srgbClr>
              </a:solidFill>
            </a:endParaRPr>
          </a:p>
          <a:p>
            <a:pPr lvl="0">
              <a:defRPr/>
            </a:pPr>
            <a:r>
              <a:rPr lang="es-ES" sz="1400" dirty="0">
                <a:solidFill>
                  <a:srgbClr val="ED7D31">
                    <a:lumMod val="60000"/>
                    <a:lumOff val="40000"/>
                  </a:srgbClr>
                </a:solidFill>
              </a:rPr>
              <a:t>PRÓXIMAMENTE VAMOS A PODER CONTARLES DE QUÉ SE TRATA PERO, PARA ESO, QUEREMOS QUE TODAS/OS LAS/OS CONSULTORAS/ES ESTÉN LISTAS/OS PARA APROVECHAR TODOS LOS BENEFICIOS DE ESTA GRAN NOVEDAD UNA VEZ ESTÉ DISPONIBLE…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SEGUIMOS ESFORZÁNDONOS EN DESARROLLAR HERRAMIENTAS QUE FACILITEN Y AGILICEN LAS TAREAS ADMINISTRATIVAS O DE “PAPELEO” PARA QUE TODAS/OS PUEDAN ENFOCARTE EN SU ROL PRINCIPAL, ESE QUE SOLO NUESTRAS/OS CONSULTORAS/ES PUEDEN HACER &gt; ASESORAR CLIENTES.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400" dirty="0">
              <a:solidFill>
                <a:srgbClr val="ED7D31">
                  <a:lumMod val="60000"/>
                  <a:lumOff val="40000"/>
                </a:srgbClr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LA INTENCIÓN DE LAS HERRAMIENTAS TECNOLÓGICAS</a:t>
            </a:r>
            <a:r>
              <a:rPr kumimoji="0" lang="es-ES" sz="1400" b="1" i="0" u="none" strike="noStrike" kern="1200" cap="none" spc="0" normalizeH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 QUE VENIMOS INCORPORANDO Y DESARROLLANDO ES FACILITAR LA GESTIÓN DE SUS NEGOCIOS, PERMITIÉNDOLES CRECER EN SU NEGOCIO SIN DEMORAR TANTO TIEMPO EN SU GESTIÓN.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LES RECOMENDAMOS QUE REVISEN SU BASE DE DATOS DE CLIENTES Y SE ASEGUREN QUE </a:t>
            </a:r>
            <a:r>
              <a:rPr kumimoji="0" lang="es-AR" sz="14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ESTÉ SU MAIL</a:t>
            </a:r>
            <a:r>
              <a:rPr kumimoji="0" lang="es-AR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 Y SUS DATOS LO MÁS COMPLETOS POSIBLE Y </a:t>
            </a:r>
            <a:r>
              <a:rPr kumimoji="0" lang="es-AR" sz="14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CORRECTOS</a:t>
            </a:r>
            <a:r>
              <a:rPr kumimoji="0" lang="es-AR" sz="1400" b="0" i="0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 &gt; COMPARTIR</a:t>
            </a:r>
            <a:r>
              <a:rPr kumimoji="0" lang="es-AR" sz="1400" b="0" i="0" strike="noStrike" kern="1200" cap="none" spc="0" normalizeH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 ESTA INFORMACIÓN CON DESCENDENCIAS</a:t>
            </a:r>
            <a:endParaRPr kumimoji="0" lang="es-AR" sz="1400" b="0" i="0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sng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A PARTIR DEL VIERNES 01/10 LA CARGA DEL DATO “MAIL DE CONTACTO” SERÁ OBLIGATORIO E IRREPETIBLE. SIN ESE DATO, NO PERMITIRÁ GRABAR </a:t>
            </a:r>
            <a:r>
              <a:rPr kumimoji="0" lang="es-AR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</a:t>
            </a:r>
            <a:endParaRPr kumimoji="0" lang="es-AR" sz="1400" b="0" i="0" u="sng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sng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&gt; UNA BASE DE DATOS COMPLETA LES PERMITIRÁ OBTENER EL MÁXIMO BENEFICIO DE TODAS LAS HERRAMIENTAS DISPONIBLES COMO  SER: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sng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1400" b="1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HISTORIAL DE CLIENTES</a:t>
            </a:r>
            <a:r>
              <a:rPr kumimoji="0" lang="es-AR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: AYUDA A BRINDARLE LA MEJOR Y MÁS COMPLETA ATENCIÓN A CLIENTES Y FIDELIZARLOS.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1400" b="1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UTILIZAR LOS ALERTAS DEL SISTEMA</a:t>
            </a:r>
            <a:r>
              <a:rPr kumimoji="0" lang="es-AR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: SALUDAR A CLIENTES POR SU CUMPLEAÑOS, OFRECERLES UN PRODUCTO PRÓXIMO A AGOTARSE Y QUE DEBA REPONER.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1400" b="1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UTILIZAR EL ENVÍO DEL MAIL A CLIENTES</a:t>
            </a:r>
            <a:r>
              <a:rPr kumimoji="0" lang="es-AR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</a:rPr>
              <a:t>: UN MAIL CON TODO EL LOOK &amp; FEEL JUST, HECHO POR UNA DISEÑADORA. ¡NOSOTROS LO ENVIAMOS EN NOMBRE DE LA/EL CONSULTORA/OR!</a:t>
            </a:r>
          </a:p>
        </p:txBody>
      </p:sp>
    </p:spTree>
    <p:extLst>
      <p:ext uri="{BB962C8B-B14F-4D97-AF65-F5344CB8AC3E}">
        <p14:creationId xmlns:p14="http://schemas.microsoft.com/office/powerpoint/2010/main" val="225897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E821736-9709-4A14-8D7D-05181556C861}"/>
              </a:ext>
            </a:extLst>
          </p:cNvPr>
          <p:cNvSpPr txBox="1"/>
          <p:nvPr/>
        </p:nvSpPr>
        <p:spPr>
          <a:xfrm>
            <a:off x="0" y="659171"/>
            <a:ext cx="120558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MAIL A CLIENTES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UN MAIL QUE ENVÍA LA COMPAÑÍA EN NOMBRE DE LA/EL CONSULTORA/OR CON TODA LA INFORMACIÓN DE OFERTAS DEL PERÍODO, OFERTA DE SEMANA 01, LA POSIBILIDAD DE SER ANFITRIONA/ÓN ¡Y MÁS!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LOS DATOS DE CONTACTO QUE TIENE ESTE MAIL SON LOS DATOS </a:t>
            </a:r>
            <a:r>
              <a:rPr kumimoji="0" lang="es-AR" sz="1800" b="1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PERSONALES DE LA/EL CONSULTORA/OR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ENVÍA UNA ÚNICA VEZ EN EL PERÍODO (MISMO DÍA QUE JUSTNEWS)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ENVÍA DESDE UN MAIL QUE </a:t>
            </a:r>
            <a:r>
              <a:rPr kumimoji="0" lang="es-AR" sz="1800" b="1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ADMITE RESPUESTA</a:t>
            </a: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PARA GARANTIZAR QUE EL CLIENTE </a:t>
            </a:r>
            <a:r>
              <a:rPr kumimoji="0" lang="es-AR" sz="1800" b="1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CONTACTE SIEMPRE CON SU CONSULTORA/OR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ENVÍA SOLO SÍ, LA/EL CONSULTORA/OR, AUTORIZÓ EL ENVÍO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¿CÓMO LO ACTIVO?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WWW.JUSTARGENTINA.COM</a:t>
            </a: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&gt; OFICINA VIRTUAL &gt;DATOS PERSONALES&gt;ACTUALIZA DATOS DE CONTACTO &gt;&gt;TILDAR LA OPCIÓN ¿DESEAS ENVIAR A TUS CLIENTES EMAILS DE PROMOCIONES?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966A2C-9916-4636-9D12-453CFAD516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325"/>
          <a:stretch/>
        </p:blipFill>
        <p:spPr>
          <a:xfrm>
            <a:off x="7910004" y="-53266"/>
            <a:ext cx="4281996" cy="150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584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31AC4E57-2E81-49EB-93DE-13502B70D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1713113"/>
            <a:ext cx="10687050" cy="45148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F70ED2C-37EF-4BC9-BF73-958982B959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325"/>
          <a:stretch/>
        </p:blipFill>
        <p:spPr>
          <a:xfrm>
            <a:off x="7910004" y="-26633"/>
            <a:ext cx="4281996" cy="150931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FF753D4-F8FC-473F-A93E-DA99291720A2}"/>
              </a:ext>
            </a:extLst>
          </p:cNvPr>
          <p:cNvSpPr txBox="1"/>
          <p:nvPr/>
        </p:nvSpPr>
        <p:spPr>
          <a:xfrm>
            <a:off x="0" y="182117"/>
            <a:ext cx="7590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1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¿CÓMO LO ACTIVO?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WWW.JUSTARGENTINA.COM</a:t>
            </a:r>
            <a:r>
              <a:rPr kumimoji="0" lang="es-AR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&gt; OFICINA VIRTUAL &gt;DATOS PERSONALES&gt;ACTUALIZA DATOS DE CONTACTO &gt;&gt;TILDAR LA OPCIÓN ¿DESEAS ENVIAR A TUS CLIENTES EMAILS DE PROMOCIONES?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8915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8F70ED2C-37EF-4BC9-BF73-958982B959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325"/>
          <a:stretch/>
        </p:blipFill>
        <p:spPr>
          <a:xfrm>
            <a:off x="7910004" y="-26633"/>
            <a:ext cx="4281996" cy="150931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FF753D4-F8FC-473F-A93E-DA99291720A2}"/>
              </a:ext>
            </a:extLst>
          </p:cNvPr>
          <p:cNvSpPr txBox="1"/>
          <p:nvPr/>
        </p:nvSpPr>
        <p:spPr>
          <a:xfrm>
            <a:off x="-71021" y="1595"/>
            <a:ext cx="288524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EJEMPLO MAIL A CLIENTE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AFD0266-D25F-444C-BB8F-36200C60E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1" y="959698"/>
            <a:ext cx="4767864" cy="366959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A212C05-6141-46CD-804E-C1F5AFDD31CB}"/>
              </a:ext>
            </a:extLst>
          </p:cNvPr>
          <p:cNvSpPr txBox="1"/>
          <p:nvPr/>
        </p:nvSpPr>
        <p:spPr>
          <a:xfrm>
            <a:off x="1012331" y="716340"/>
            <a:ext cx="28852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1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MAIL QUE NO ADMITE RESPUESTA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E5ECBC9-38B1-4D3E-A4A4-434F76EF63A7}"/>
              </a:ext>
            </a:extLst>
          </p:cNvPr>
          <p:cNvSpPr txBox="1"/>
          <p:nvPr/>
        </p:nvSpPr>
        <p:spPr>
          <a:xfrm>
            <a:off x="71021" y="3121223"/>
            <a:ext cx="28852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  <a:r>
              <a:rPr kumimoji="0" lang="es-AR" sz="1400" b="1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OOK &amp; FEEL 100% JUST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F727FAE-B5E0-4DE8-A76D-08F0D5945F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885" y="2819538"/>
            <a:ext cx="3814167" cy="319952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6EFD036-53F5-47F4-A979-330182184384}"/>
              </a:ext>
            </a:extLst>
          </p:cNvPr>
          <p:cNvSpPr txBox="1"/>
          <p:nvPr/>
        </p:nvSpPr>
        <p:spPr>
          <a:xfrm>
            <a:off x="4748243" y="3290500"/>
            <a:ext cx="1802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NOMBRE DEL CLIENTE</a:t>
            </a:r>
            <a:endParaRPr kumimoji="0" lang="es-AR" sz="1200" b="1" i="0" u="sng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D0E57FD-2B74-4155-B1EF-2DABA60181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0004" y="1778123"/>
            <a:ext cx="4166653" cy="285116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6828B347-3455-4672-9F3C-A3739856F500}"/>
              </a:ext>
            </a:extLst>
          </p:cNvPr>
          <p:cNvSpPr txBox="1"/>
          <p:nvPr/>
        </p:nvSpPr>
        <p:spPr>
          <a:xfrm>
            <a:off x="8608380" y="2231608"/>
            <a:ext cx="2885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NOMBRE CONSULTORA/OR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MAIL CONSULTORA/OR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CELULAR CONSULTORA/OR</a:t>
            </a:r>
            <a:endParaRPr kumimoji="0" lang="es-AR" sz="1200" b="1" i="0" u="sng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AC27403-A910-4445-9697-97D6C1D87CA9}"/>
              </a:ext>
            </a:extLst>
          </p:cNvPr>
          <p:cNvSpPr txBox="1"/>
          <p:nvPr/>
        </p:nvSpPr>
        <p:spPr>
          <a:xfrm>
            <a:off x="4281997" y="1606333"/>
            <a:ext cx="4083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200" b="1" i="0" u="sng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ACLARACIÓN DE QUE EL MAIL NO ADMITE RESPUESTA Y DEBEN CONTACTARSE CON SU CONSULTORA/OR &gt;&gt;</a:t>
            </a:r>
          </a:p>
        </p:txBody>
      </p:sp>
    </p:spTree>
    <p:extLst>
      <p:ext uri="{BB962C8B-B14F-4D97-AF65-F5344CB8AC3E}">
        <p14:creationId xmlns:p14="http://schemas.microsoft.com/office/powerpoint/2010/main" val="4005897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DB1E764-3624-418A-AEC2-A8B4DB1D2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265043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3FA05D-7220-4BEC-8B29-2FEBDF0D72F3}"/>
              </a:ext>
            </a:extLst>
          </p:cNvPr>
          <p:cNvSpPr txBox="1"/>
          <p:nvPr/>
        </p:nvSpPr>
        <p:spPr>
          <a:xfrm>
            <a:off x="578527" y="2947386"/>
            <a:ext cx="1073310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dirty="0">
                <a:solidFill>
                  <a:srgbClr val="ED7D31">
                    <a:lumMod val="60000"/>
                    <a:lumOff val="40000"/>
                  </a:srgbClr>
                </a:solidFill>
                <a:latin typeface="Calibri" panose="020F0502020204030204"/>
              </a:rPr>
              <a:t>LAS/OS INVITAMOS A QUE ALIENTEN A SUS DESCENDENCIAS A: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dirty="0">
                <a:solidFill>
                  <a:srgbClr val="ED7D31">
                    <a:lumMod val="60000"/>
                    <a:lumOff val="40000"/>
                  </a:srgbClr>
                </a:solidFill>
                <a:latin typeface="Calibri" panose="020F0502020204030204"/>
              </a:rPr>
              <a:t>- ACTUALIZAR LOS DATOS DE SUS CONTACTOS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CONTROLAR</a:t>
            </a:r>
            <a:r>
              <a:rPr kumimoji="0" lang="es-ES" sz="3200" b="0" i="0" u="none" strike="noStrike" kern="1200" cap="none" spc="0" normalizeH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LOS DATOS DE SUS CONTACTOS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400" b="1" noProof="0" dirty="0">
                <a:solidFill>
                  <a:srgbClr val="C194B3"/>
                </a:solidFill>
                <a:latin typeface="Calibri" panose="020F0502020204030204"/>
              </a:rPr>
              <a:t>ASÍ ESTÁN TODAS/OS LISTAS PARA DISFRUTAR DE LOS BENEFICIOS QUE SE VIENEN ¡NI BIEN SE LANCEN!</a:t>
            </a:r>
            <a:endParaRPr kumimoji="0" lang="es-ES" sz="2400" b="1" i="0" u="none" strike="noStrike" kern="1200" cap="none" spc="0" normalizeH="0" noProof="0" dirty="0">
              <a:ln>
                <a:noFill/>
              </a:ln>
              <a:solidFill>
                <a:srgbClr val="C194B3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aseline="0" dirty="0">
                <a:solidFill>
                  <a:srgbClr val="ED7D31">
                    <a:lumMod val="60000"/>
                    <a:lumOff val="40000"/>
                  </a:srgbClr>
                </a:solidFill>
                <a:latin typeface="Calibri" panose="020F0502020204030204"/>
              </a:rPr>
              <a:t>- UTILIZAR LAS HERRAMIENTAS DISPONIBLES (HISTORIAL DE CLIENTE,</a:t>
            </a:r>
            <a:r>
              <a:rPr lang="es-ES" sz="3200" dirty="0">
                <a:solidFill>
                  <a:srgbClr val="ED7D31">
                    <a:lumMod val="60000"/>
                    <a:lumOff val="40000"/>
                  </a:srgbClr>
                </a:solidFill>
                <a:latin typeface="Calibri" panose="020F0502020204030204"/>
              </a:rPr>
              <a:t> MAIL A CLIENTE) PARA PROFESIONALIZAR SUS NEGOCIOS Y OPTIMIZAR SUS TIEMPOS.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76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0"/>
            <a:ext cx="3959441" cy="7232749"/>
          </a:xfrm>
          <a:prstGeom prst="rect">
            <a:avLst/>
          </a:prstGeom>
          <a:solidFill>
            <a:srgbClr val="8ECACA">
              <a:alpha val="94902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Promoción de Incorporación, se premian las Incorporaciones </a:t>
            </a:r>
            <a:r>
              <a:rPr lang="es-MX" sz="1600" b="1" dirty="0">
                <a:solidFill>
                  <a:prstClr val="white"/>
                </a:solidFill>
                <a:latin typeface="Museo 500" pitchFamily="50" charset="0"/>
              </a:rPr>
              <a:t>PERSONALES</a:t>
            </a: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 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La base de un negocio fuerte es la incorporación, es lo que permite que cada una/o cuente con estructuras sólidas. No podemos perder de vista este pilar del negocio. </a:t>
            </a:r>
          </a:p>
          <a:p>
            <a:pPr marL="457200" lvl="0" indent="-457200" algn="ctr">
              <a:buFontTx/>
              <a:buChar char="-"/>
              <a:defRPr/>
            </a:pPr>
            <a:r>
              <a:rPr lang="es-AR" sz="1600" dirty="0">
                <a:solidFill>
                  <a:prstClr val="white"/>
                </a:solidFill>
                <a:latin typeface="Museo 500" pitchFamily="50" charset="0"/>
              </a:rPr>
              <a:t>Esta promoción se vincula directamente con el </a:t>
            </a:r>
            <a:r>
              <a:rPr lang="es-AR" sz="1600" b="1" dirty="0">
                <a:solidFill>
                  <a:prstClr val="white"/>
                </a:solidFill>
                <a:latin typeface="Museo 500" pitchFamily="50" charset="0"/>
              </a:rPr>
              <a:t>Programa </a:t>
            </a:r>
            <a:r>
              <a:rPr lang="es-AR" sz="1600" b="1" dirty="0" err="1">
                <a:solidFill>
                  <a:prstClr val="white"/>
                </a:solidFill>
                <a:latin typeface="Museo 500" pitchFamily="50" charset="0"/>
              </a:rPr>
              <a:t>Activá</a:t>
            </a:r>
            <a:r>
              <a:rPr lang="es-AR" sz="1600" b="1" dirty="0">
                <a:solidFill>
                  <a:prstClr val="white"/>
                </a:solidFill>
                <a:latin typeface="Museo 500" pitchFamily="50" charset="0"/>
              </a:rPr>
              <a:t> tus Sueños</a:t>
            </a:r>
            <a:r>
              <a:rPr lang="es-AR" sz="1600" dirty="0">
                <a:solidFill>
                  <a:prstClr val="white"/>
                </a:solidFill>
                <a:latin typeface="Museo 500" pitchFamily="50" charset="0"/>
              </a:rPr>
              <a:t> dado que busca alentar a Consultoras/es a que incorporen,  puedan nombrarse y cuenten con una estructura de negocio más sólida y vean mejores resultados.</a:t>
            </a:r>
          </a:p>
          <a:p>
            <a:pPr marL="457200" lvl="0" indent="-457200" algn="ctr">
              <a:buFontTx/>
              <a:buChar char="-"/>
              <a:defRPr/>
            </a:pP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El Extra Cash de $1.500 por </a:t>
            </a:r>
            <a:r>
              <a:rPr lang="es-MX" sz="1600" b="1" dirty="0">
                <a:solidFill>
                  <a:prstClr val="white"/>
                </a:solidFill>
                <a:latin typeface="Museo 500" pitchFamily="50" charset="0"/>
              </a:rPr>
              <a:t>UNA Incorporación Productiva a partir de DOS Incorporaciones Productivas recibirán el EC de $3.000. Ejemplo: Aquellas que tengan 3 Incorporaciones Productivas, recibirán $4.500 en Extra Cash.</a:t>
            </a:r>
          </a:p>
          <a:p>
            <a:pPr marL="457200" lvl="0" indent="-457200" algn="ctr">
              <a:buFontTx/>
              <a:buChar char="-"/>
              <a:defRPr/>
            </a:pPr>
            <a:r>
              <a:rPr lang="es-MX" sz="1600" b="1" dirty="0">
                <a:solidFill>
                  <a:prstClr val="white"/>
                </a:solidFill>
                <a:latin typeface="Museo 500" pitchFamily="50" charset="0"/>
              </a:rPr>
              <a:t>Para ser </a:t>
            </a:r>
            <a:r>
              <a:rPr lang="es-MX" sz="1600" b="1" dirty="0" err="1">
                <a:solidFill>
                  <a:prstClr val="white"/>
                </a:solidFill>
                <a:latin typeface="Museo 500" pitchFamily="50" charset="0"/>
              </a:rPr>
              <a:t>Inco</a:t>
            </a:r>
            <a:r>
              <a:rPr lang="es-MX" sz="1600" b="1" dirty="0">
                <a:solidFill>
                  <a:prstClr val="white"/>
                </a:solidFill>
                <a:latin typeface="Museo 500" pitchFamily="50" charset="0"/>
              </a:rPr>
              <a:t> Productiva debe alcanzar $10.500 PVP o más en sus primeras 3 semanas.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3C48C5B-FC82-4589-80E9-5D17E7DC0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4503" y="5813357"/>
            <a:ext cx="1307497" cy="104464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E58CFE-6A9B-453D-B2D6-FD7C66A13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6176" y="0"/>
            <a:ext cx="484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135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03C8400-049A-4065-A254-B442468C6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3115" y="6178679"/>
            <a:ext cx="948885" cy="75812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C2E4A7B-37F0-4955-A5C5-1A4101BD62A5}"/>
              </a:ext>
            </a:extLst>
          </p:cNvPr>
          <p:cNvSpPr txBox="1"/>
          <p:nvPr/>
        </p:nvSpPr>
        <p:spPr>
          <a:xfrm>
            <a:off x="0" y="0"/>
            <a:ext cx="4288221" cy="69865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DURANTE P11 VUELVE</a:t>
            </a:r>
            <a:r>
              <a:rPr kumimoji="0" lang="es-ES" sz="1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EL DESAFÍO DE EDN: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EL GRUPO QUE LOGRE 10 EDN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TOTAL PERÍODO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GANARÁ 100 MUESTRAS SURTIDAS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¡</a:t>
            </a:r>
            <a:r>
              <a:rPr lang="es-ES" sz="1600" b="1" dirty="0">
                <a:solidFill>
                  <a:prstClr val="white"/>
                </a:solidFill>
                <a:latin typeface="Calibri"/>
              </a:rPr>
              <a:t>IDEALES PARA PREMIAR Y ALENTAR A LAS CONSULTORAS/ES!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ADEMÁS, LOS 10 MEJORES GRUPOS RECIBIRÁN 3 AROMATIZADORES BLUETOOTH CADA UNO.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>
                <a:solidFill>
                  <a:prstClr val="white"/>
                </a:solidFill>
                <a:latin typeface="Calibri"/>
              </a:rPr>
              <a:t>ALGUNAS IDEAS: SORTEOS EN TU GRUPO, RECONOCIMIENTO A CONSULTORA/OR DESTACADA/O EN EL PERÍODO.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noProof="0" dirty="0">
                <a:solidFill>
                  <a:prstClr val="white"/>
                </a:solidFill>
                <a:latin typeface="Calibri"/>
              </a:rPr>
              <a:t>LOS PREMIOS SE ENVÍAN EN PEDIDO PERSONAL DE LA/EL LÍDER DE GRUPO.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1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>
                <a:solidFill>
                  <a:prstClr val="white"/>
                </a:solidFill>
                <a:latin typeface="Calibri"/>
              </a:rPr>
              <a:t>DURANTE P11 ESTARÁ VIGENTE LA PROMOCIÓN DE ANFITRIONAS/ES DE TUS AMIGAS/OS Y EDB MASIVOS (40 ANFITRIONAS/ES) PROPONELE A TUS CONSULTORAS/ES QUE INVITEN GENTE INTERESADA EN INICIARSE EN EL NEGOCIO. VOS, COMO LÍDER, PODÉS OFRECER EL EDN (AULA MÓVIL), DE ESTA MANERA ¡TODOS SE FAVORECEN!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b="1" dirty="0">
              <a:solidFill>
                <a:prstClr val="white"/>
              </a:solidFill>
              <a:latin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B1289E6-AEE8-4AD8-898E-A4F2859E1D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7"/>
          <a:stretch/>
        </p:blipFill>
        <p:spPr>
          <a:xfrm>
            <a:off x="5548544" y="0"/>
            <a:ext cx="4779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19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0"/>
            <a:ext cx="3959441" cy="9756517"/>
          </a:xfrm>
          <a:prstGeom prst="rect">
            <a:avLst/>
          </a:prstGeom>
          <a:solidFill>
            <a:srgbClr val="0091A2">
              <a:alpha val="94902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Programa </a:t>
            </a:r>
            <a:r>
              <a:rPr kumimoji="0" lang="es-MX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Activá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 tus Sueños: 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Flyer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 y Documento de Bases y Condiciones disponibles en la Web para Consultoras/es &gt; Materiales para mi Negocio.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Cuentan con un reporte disponible para poder ver quién alcanzó el objetivo del período y está en condiciones de pasar al control de deuda, una vez finalizado el control, podrán ver quienes son las personas Ganadoras.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En las bases y condiciones están las fechas de envío de Factura (para quienes hayan elegido esta modalidad), mail de envío, fechas de aplicación de Extra Cash o Transferencias.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3C48C5B-FC82-4589-80E9-5D17E7DC0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4503" y="5813357"/>
            <a:ext cx="1307497" cy="104464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FC913EF-A42B-4F4C-BB31-0B86487CC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9442" y="541537"/>
            <a:ext cx="4100059" cy="601018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406D901-15E1-4558-8757-2290CAC6B5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507" y="1331650"/>
            <a:ext cx="4223493" cy="363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094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0"/>
            <a:ext cx="4500979" cy="6986528"/>
          </a:xfrm>
          <a:prstGeom prst="rect">
            <a:avLst/>
          </a:prstGeom>
          <a:solidFill>
            <a:srgbClr val="3C613C">
              <a:alpha val="94902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indent="-457200" algn="ctr">
              <a:buFontTx/>
              <a:buChar char="-"/>
              <a:defRPr/>
            </a:pPr>
            <a:r>
              <a:rPr lang="es-MX" sz="1400" b="1" dirty="0">
                <a:solidFill>
                  <a:prstClr val="white"/>
                </a:solidFill>
                <a:latin typeface="Museo 500" pitchFamily="50" charset="0"/>
              </a:rPr>
              <a:t>Mencionar los beneficios disponibles en la entrevista de Oportunidad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4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MX" sz="1400" dirty="0">
                <a:solidFill>
                  <a:prstClr val="white"/>
                </a:solidFill>
                <a:latin typeface="Museo 500" pitchFamily="50" charset="0"/>
              </a:rPr>
              <a:t>Los Asistentes que dejen su clave en el Chat de zoom y presenten pedido esa misma semana (jueves a martes) obtienen distintos regalos. Es importante motivar la participación en el Taller, entendemos que las Incorporaciones Capacitadas y con herramientas, son incorporaciones que contarán con mayores herramientas para desarrollar el negocio con éxito.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MX" sz="14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MX" sz="1400" b="1" dirty="0">
                <a:solidFill>
                  <a:prstClr val="white"/>
                </a:solidFill>
                <a:latin typeface="Museo 500" pitchFamily="50" charset="0"/>
              </a:rPr>
              <a:t>No se incluyen todas las claves asistentes en</a:t>
            </a:r>
            <a:r>
              <a:rPr lang="es-MX" sz="1400" dirty="0">
                <a:solidFill>
                  <a:prstClr val="white"/>
                </a:solidFill>
                <a:latin typeface="Museo 500" pitchFamily="50" charset="0"/>
              </a:rPr>
              <a:t> el sorteo, se avisa durante el Taller el momento de corte y se consideran que sean claves participantes. Ejemplo: Taller de P11 (</a:t>
            </a:r>
            <a:r>
              <a:rPr lang="es-MX" sz="1400" b="1" dirty="0">
                <a:solidFill>
                  <a:prstClr val="white"/>
                </a:solidFill>
                <a:latin typeface="Museo 500" pitchFamily="50" charset="0"/>
              </a:rPr>
              <a:t>Incorporaciones S04 P10 y P11</a:t>
            </a:r>
            <a:r>
              <a:rPr lang="es-MX" sz="1400" dirty="0">
                <a:solidFill>
                  <a:prstClr val="white"/>
                </a:solidFill>
                <a:latin typeface="Museo 500" pitchFamily="50" charset="0"/>
              </a:rPr>
              <a:t>).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MX" sz="1400" dirty="0">
                <a:solidFill>
                  <a:prstClr val="white"/>
                </a:solidFill>
                <a:latin typeface="Museo 500" pitchFamily="50" charset="0"/>
              </a:rPr>
              <a:t>Los premios de los sorteos y por dejar clave en el chat, se cargan en Banco de Regalos para ser recibido en pedido personal.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MX" sz="14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MX" sz="1400" dirty="0">
                <a:solidFill>
                  <a:prstClr val="white"/>
                </a:solidFill>
                <a:latin typeface="Museo 500" pitchFamily="50" charset="0"/>
              </a:rPr>
              <a:t>¿Por qué se muestran una Semana después que el Noti? Las promociones vinculadas al Taller de Bienvenida son pensadas para las INCORPORACIONES. Ejemplo: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MX" sz="1400" dirty="0">
                <a:solidFill>
                  <a:prstClr val="white"/>
                </a:solidFill>
                <a:latin typeface="Museo 500" pitchFamily="50" charset="0"/>
              </a:rPr>
              <a:t>Último Taller de P10: Jueves 07/10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MX" sz="1400" dirty="0">
                <a:solidFill>
                  <a:prstClr val="white"/>
                </a:solidFill>
                <a:latin typeface="Museo 500" pitchFamily="50" charset="0"/>
              </a:rPr>
              <a:t>Jueves 07/10 &gt; Apertura de Web con Ofertas e información de SEMANA 01 P11. A partir del Jueves 14/10 comenzarán a asistir las incorporaciones de P11. Por eso, las promociones se muestran una semana corrida (mail del Miércoles 13/10)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3C48C5B-FC82-4589-80E9-5D17E7DC0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4503" y="5813357"/>
            <a:ext cx="1307497" cy="104464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3B9273A-9DC2-4A15-8816-130D69623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979" y="106532"/>
            <a:ext cx="6480699" cy="648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708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0"/>
            <a:ext cx="4500979" cy="7848302"/>
          </a:xfrm>
          <a:prstGeom prst="rect">
            <a:avLst/>
          </a:prstGeom>
          <a:solidFill>
            <a:srgbClr val="3C613C">
              <a:alpha val="94902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indent="-457200" algn="ctr">
              <a:buFontTx/>
              <a:buChar char="-"/>
              <a:defRPr/>
            </a:pPr>
            <a:r>
              <a:rPr lang="es-MX" b="1" dirty="0">
                <a:solidFill>
                  <a:prstClr val="white"/>
                </a:solidFill>
                <a:latin typeface="Museo 500" pitchFamily="50" charset="0"/>
              </a:rPr>
              <a:t>Se encuentran disponibles en la Web para Consultoras/es &gt; Materiales para mi Negocio grabaciones del Taller de Bienvenida.</a:t>
            </a:r>
          </a:p>
          <a:p>
            <a:pPr marL="457200" indent="-457200" algn="ctr">
              <a:buFontTx/>
              <a:buChar char="-"/>
              <a:defRPr/>
            </a:pPr>
            <a:r>
              <a:rPr lang="es-MX" b="1" dirty="0">
                <a:solidFill>
                  <a:prstClr val="white"/>
                </a:solidFill>
                <a:latin typeface="Museo 500" pitchFamily="50" charset="0"/>
              </a:rPr>
              <a:t>Las grabaciones están disponibles para Líderes de Grupo y Niveles Superiores, el objetivo de contar con este material es que puedan ver los puntos a abordar para que ustedes se animen a comenzar a realizar sus propios Talleres de Bienvenida.</a:t>
            </a:r>
          </a:p>
          <a:p>
            <a:pPr marL="457200" indent="-457200" algn="ctr">
              <a:buFontTx/>
              <a:buChar char="-"/>
              <a:defRPr/>
            </a:pPr>
            <a:r>
              <a:rPr lang="es-MX" b="1" dirty="0">
                <a:solidFill>
                  <a:prstClr val="white"/>
                </a:solidFill>
                <a:latin typeface="Museo 500" pitchFamily="50" charset="0"/>
              </a:rPr>
              <a:t>Colocando la palabra BIENVENIDA en el buscador podrán encontrarlos fácilmente.</a:t>
            </a:r>
          </a:p>
          <a:p>
            <a:pPr marL="457200" indent="-457200" algn="ctr">
              <a:buFontTx/>
              <a:buChar char="-"/>
              <a:defRPr/>
            </a:pPr>
            <a:r>
              <a:rPr lang="es-MX" b="1" dirty="0">
                <a:solidFill>
                  <a:prstClr val="white"/>
                </a:solidFill>
                <a:latin typeface="Museo 500" pitchFamily="50" charset="0"/>
              </a:rPr>
              <a:t>Podrán encontrar un Taller brindado por cada uno de nuestros Directores de Venta.</a:t>
            </a:r>
          </a:p>
          <a:p>
            <a:pPr marL="457200" indent="-457200" algn="ctr">
              <a:buFontTx/>
              <a:buChar char="-"/>
              <a:defRPr/>
            </a:pPr>
            <a:endParaRPr lang="es-MX" b="1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indent="-457200" algn="ctr">
              <a:buFontTx/>
              <a:buChar char="-"/>
              <a:defRPr/>
            </a:pPr>
            <a:endParaRPr lang="es-MX" b="1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indent="-457200" algn="ctr">
              <a:buFontTx/>
              <a:buChar char="-"/>
              <a:defRPr/>
            </a:pPr>
            <a:endParaRPr lang="es-MX" b="1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indent="-457200" algn="ctr">
              <a:buFontTx/>
              <a:buChar char="-"/>
              <a:defRPr/>
            </a:pPr>
            <a:endParaRPr lang="es-MX" b="1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indent="-457200" algn="ctr">
              <a:buFontTx/>
              <a:buChar char="-"/>
              <a:defRPr/>
            </a:pPr>
            <a:endParaRPr lang="es-MX" b="1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indent="-457200" algn="ctr">
              <a:buFontTx/>
              <a:buChar char="-"/>
              <a:defRPr/>
            </a:pPr>
            <a:endParaRPr lang="es-MX" b="1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indent="-457200" algn="ctr">
              <a:buFontTx/>
              <a:buChar char="-"/>
              <a:defRPr/>
            </a:pPr>
            <a:endParaRPr lang="es-MX" b="1" dirty="0">
              <a:solidFill>
                <a:prstClr val="white"/>
              </a:solidFill>
              <a:latin typeface="Museo 500" pitchFamily="50" charset="0"/>
            </a:endParaRPr>
          </a:p>
          <a:p>
            <a:pPr algn="ctr">
              <a:defRPr/>
            </a:pPr>
            <a:endParaRPr lang="es-MX" b="1" dirty="0">
              <a:solidFill>
                <a:prstClr val="white"/>
              </a:solidFill>
              <a:latin typeface="Museo 500" pitchFamily="50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MX" dirty="0">
              <a:solidFill>
                <a:prstClr val="white"/>
              </a:solidFill>
              <a:latin typeface="Museo 500" pitchFamily="50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3C48C5B-FC82-4589-80E9-5D17E7DC0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4503" y="5813357"/>
            <a:ext cx="1307497" cy="104464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906B13A-C56D-45F8-9CBF-B4B908F21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843" y="745723"/>
            <a:ext cx="6752901" cy="491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2502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E8F82990-87C1-4C06-8665-B13CE62AD8F6}"/>
              </a:ext>
            </a:extLst>
          </p:cNvPr>
          <p:cNvSpPr txBox="1"/>
          <p:nvPr/>
        </p:nvSpPr>
        <p:spPr>
          <a:xfrm>
            <a:off x="0" y="6501"/>
            <a:ext cx="4243526" cy="10372070"/>
          </a:xfrm>
          <a:prstGeom prst="rect">
            <a:avLst/>
          </a:prstGeom>
          <a:solidFill>
            <a:srgbClr val="AAD6A3"/>
          </a:solidFill>
        </p:spPr>
        <p:txBody>
          <a:bodyPr wrap="square" rtlCol="0">
            <a:spAutoFit/>
          </a:bodyPr>
          <a:lstStyle/>
          <a:p>
            <a:pPr marL="457200" indent="-457200" algn="ctr">
              <a:buFontTx/>
              <a:buChar char="-"/>
            </a:pPr>
            <a:r>
              <a:rPr lang="es-ES" sz="2000" dirty="0">
                <a:solidFill>
                  <a:schemeClr val="bg1"/>
                </a:solidFill>
              </a:rPr>
              <a:t>Su vigencia es Período 11 (termina el período, termina la Promoción).</a:t>
            </a:r>
          </a:p>
          <a:p>
            <a:pPr marL="457200" indent="-457200" algn="ctr">
              <a:buFontTx/>
              <a:buChar char="-"/>
            </a:pPr>
            <a:r>
              <a:rPr lang="es-ES" sz="2000" dirty="0">
                <a:solidFill>
                  <a:schemeClr val="bg1"/>
                </a:solidFill>
              </a:rPr>
              <a:t>El EDB tiene que estar Confirmado. </a:t>
            </a:r>
          </a:p>
          <a:p>
            <a:pPr marL="457200" indent="-457200" algn="ctr">
              <a:buFontTx/>
              <a:buChar char="-"/>
            </a:pPr>
            <a:r>
              <a:rPr lang="es-ES" sz="2000" dirty="0">
                <a:solidFill>
                  <a:schemeClr val="bg1"/>
                </a:solidFill>
              </a:rPr>
              <a:t>Si alcanza el monto, la incorporación, recibe este Especial Anfitriona/</a:t>
            </a:r>
            <a:r>
              <a:rPr lang="es-ES" sz="2000" dirty="0" err="1">
                <a:solidFill>
                  <a:schemeClr val="bg1"/>
                </a:solidFill>
              </a:rPr>
              <a:t>ón</a:t>
            </a:r>
            <a:r>
              <a:rPr lang="es-ES" sz="2000" dirty="0">
                <a:solidFill>
                  <a:schemeClr val="bg1"/>
                </a:solidFill>
              </a:rPr>
              <a:t> + El especial del Período en curso.</a:t>
            </a:r>
          </a:p>
          <a:p>
            <a:pPr marL="457200" indent="-457200" algn="ctr">
              <a:buFontTx/>
              <a:buChar char="-"/>
            </a:pPr>
            <a:r>
              <a:rPr lang="es-MX" sz="2000" dirty="0">
                <a:solidFill>
                  <a:prstClr val="white"/>
                </a:solidFill>
              </a:rPr>
              <a:t>Mencionar los beneficios disponibles en la entrevista de Oportunidad</a:t>
            </a:r>
          </a:p>
          <a:p>
            <a:pPr marL="457200" indent="-457200" algn="ctr">
              <a:buFontTx/>
              <a:buChar char="-"/>
            </a:pPr>
            <a:r>
              <a:rPr lang="es-MX" sz="2000" b="1" dirty="0">
                <a:solidFill>
                  <a:prstClr val="white"/>
                </a:solidFill>
              </a:rPr>
              <a:t>Durante P11 cada EDB podrá tener hasta 40 Anfitrionas/es.</a:t>
            </a:r>
          </a:p>
          <a:p>
            <a:pPr marL="457200" indent="-457200" algn="ctr">
              <a:buFontTx/>
              <a:buChar char="-"/>
            </a:pPr>
            <a:r>
              <a:rPr lang="es-MX" sz="2000" b="1" dirty="0">
                <a:solidFill>
                  <a:prstClr val="white"/>
                </a:solidFill>
              </a:rPr>
              <a:t>Estará disponible la opción de Sé Anfitriona/</a:t>
            </a:r>
            <a:r>
              <a:rPr lang="es-MX" sz="2000" b="1" dirty="0" err="1">
                <a:solidFill>
                  <a:prstClr val="white"/>
                </a:solidFill>
              </a:rPr>
              <a:t>ón</a:t>
            </a:r>
            <a:r>
              <a:rPr lang="es-MX" sz="2000" b="1" dirty="0">
                <a:solidFill>
                  <a:prstClr val="white"/>
                </a:solidFill>
              </a:rPr>
              <a:t> de tus amigas/os (CS=Anfitriona/</a:t>
            </a:r>
            <a:r>
              <a:rPr lang="es-MX" sz="2000" b="1" dirty="0" err="1">
                <a:solidFill>
                  <a:prstClr val="white"/>
                </a:solidFill>
              </a:rPr>
              <a:t>ón</a:t>
            </a:r>
            <a:r>
              <a:rPr lang="es-MX" sz="2000" b="1" dirty="0">
                <a:solidFill>
                  <a:prstClr val="white"/>
                </a:solidFill>
              </a:rPr>
              <a:t>)</a:t>
            </a:r>
          </a:p>
          <a:p>
            <a:pPr marL="457200" indent="-457200" algn="ctr">
              <a:buFontTx/>
              <a:buChar char="-"/>
            </a:pPr>
            <a:r>
              <a:rPr lang="es-MX" sz="2000" b="1" dirty="0">
                <a:solidFill>
                  <a:prstClr val="white"/>
                </a:solidFill>
              </a:rPr>
              <a:t>¡IDEAL PARA PONER EN PRÁCTICA EL AULA VIRTUAL!</a:t>
            </a:r>
            <a:endParaRPr lang="es-ES" sz="20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1400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03C8400-049A-4065-A254-B442468C6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4552" y="5984594"/>
            <a:ext cx="1127448" cy="9007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F1E5CBE-5DFE-4641-91A5-63E9E9257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039" y="0"/>
            <a:ext cx="484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E8F82990-87C1-4C06-8665-B13CE62AD8F6}"/>
              </a:ext>
            </a:extLst>
          </p:cNvPr>
          <p:cNvSpPr txBox="1"/>
          <p:nvPr/>
        </p:nvSpPr>
        <p:spPr>
          <a:xfrm>
            <a:off x="0" y="6501"/>
            <a:ext cx="4243526" cy="6863417"/>
          </a:xfrm>
          <a:prstGeom prst="rect">
            <a:avLst/>
          </a:prstGeom>
          <a:solidFill>
            <a:srgbClr val="C9263B"/>
          </a:solidFill>
        </p:spPr>
        <p:txBody>
          <a:bodyPr wrap="square" rtlCol="0">
            <a:spAutoFit/>
          </a:bodyPr>
          <a:lstStyle/>
          <a:p>
            <a:pPr marL="457200" indent="-457200" algn="ctr">
              <a:buFontTx/>
              <a:buChar char="-"/>
            </a:pPr>
            <a:r>
              <a:rPr lang="es-ES" sz="2000" dirty="0">
                <a:solidFill>
                  <a:schemeClr val="bg1"/>
                </a:solidFill>
              </a:rPr>
              <a:t>Su vigencia es Período 11 (termina el período, termina la Promoción).</a:t>
            </a:r>
          </a:p>
          <a:p>
            <a:pPr marL="457200" indent="-457200" algn="ctr">
              <a:buFontTx/>
              <a:buChar char="-"/>
            </a:pPr>
            <a:r>
              <a:rPr lang="es-ES" sz="2000" dirty="0">
                <a:solidFill>
                  <a:schemeClr val="bg1"/>
                </a:solidFill>
              </a:rPr>
              <a:t>El EDB tiene que estar Confirmado. </a:t>
            </a:r>
          </a:p>
          <a:p>
            <a:pPr marL="457200" indent="-457200" algn="ctr">
              <a:buFontTx/>
              <a:buChar char="-"/>
            </a:pPr>
            <a:r>
              <a:rPr lang="es-ES" sz="2000" dirty="0">
                <a:solidFill>
                  <a:schemeClr val="bg1"/>
                </a:solidFill>
              </a:rPr>
              <a:t>Es para todas/os las/os Consultoras/es.</a:t>
            </a:r>
          </a:p>
          <a:p>
            <a:pPr marL="457200" indent="-457200" algn="ctr">
              <a:buFontTx/>
              <a:buChar char="-"/>
            </a:pPr>
            <a:r>
              <a:rPr lang="es-MX" sz="2000" dirty="0">
                <a:solidFill>
                  <a:prstClr val="white"/>
                </a:solidFill>
              </a:rPr>
              <a:t>¿Por qué hacer </a:t>
            </a:r>
            <a:r>
              <a:rPr lang="es-MX" sz="2000" dirty="0" err="1">
                <a:solidFill>
                  <a:prstClr val="white"/>
                </a:solidFill>
              </a:rPr>
              <a:t>EDB’s</a:t>
            </a:r>
            <a:r>
              <a:rPr lang="es-MX" sz="2000" dirty="0">
                <a:solidFill>
                  <a:prstClr val="white"/>
                </a:solidFill>
              </a:rPr>
              <a:t>? Es importante transmitir que el EDB es EL espacio para desarrollar el “VIF” (vender, incorporar, fechar) más allá de nuestro círculo íntimo.</a:t>
            </a:r>
          </a:p>
          <a:p>
            <a:pPr algn="ctr"/>
            <a:endParaRPr lang="es-MX" sz="2000" b="1" dirty="0">
              <a:solidFill>
                <a:prstClr val="white"/>
              </a:solidFill>
            </a:endParaRPr>
          </a:p>
          <a:p>
            <a:pPr algn="ctr"/>
            <a:r>
              <a:rPr lang="es-MX" sz="2000" b="1" dirty="0">
                <a:solidFill>
                  <a:prstClr val="white"/>
                </a:solidFill>
              </a:rPr>
              <a:t>- Durante P11 cada EDB podrá tener hasta 40 Anfitrionas/es.</a:t>
            </a:r>
          </a:p>
          <a:p>
            <a:pPr algn="ctr"/>
            <a:r>
              <a:rPr lang="es-MX" sz="2000" b="1" dirty="0">
                <a:solidFill>
                  <a:prstClr val="white"/>
                </a:solidFill>
              </a:rPr>
              <a:t>Estará disponible la opción de Sé Anfitriona/</a:t>
            </a:r>
            <a:r>
              <a:rPr lang="es-MX" sz="2000" b="1" dirty="0" err="1">
                <a:solidFill>
                  <a:prstClr val="white"/>
                </a:solidFill>
              </a:rPr>
              <a:t>ón</a:t>
            </a:r>
            <a:r>
              <a:rPr lang="es-MX" sz="2000" b="1" dirty="0">
                <a:solidFill>
                  <a:prstClr val="white"/>
                </a:solidFill>
              </a:rPr>
              <a:t> de tus amigas/os (CS=Anfitriona/</a:t>
            </a:r>
            <a:r>
              <a:rPr lang="es-MX" sz="2000" b="1" dirty="0" err="1">
                <a:solidFill>
                  <a:prstClr val="white"/>
                </a:solidFill>
              </a:rPr>
              <a:t>ón</a:t>
            </a:r>
            <a:r>
              <a:rPr lang="es-MX" sz="2000" b="1" dirty="0">
                <a:solidFill>
                  <a:prstClr val="white"/>
                </a:solidFill>
              </a:rPr>
              <a:t>)</a:t>
            </a:r>
          </a:p>
          <a:p>
            <a:pPr algn="ctr"/>
            <a:endParaRPr lang="es-MX" sz="2000" b="1" dirty="0">
              <a:solidFill>
                <a:prstClr val="white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20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2000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2000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2000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03C8400-049A-4065-A254-B442468C6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4552" y="5984594"/>
            <a:ext cx="1127448" cy="90079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7D6C3C3-2875-4E80-A544-F34CC13BBD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9602" y="27384"/>
            <a:ext cx="484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66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E8F82990-87C1-4C06-8665-B13CE62AD8F6}"/>
              </a:ext>
            </a:extLst>
          </p:cNvPr>
          <p:cNvSpPr txBox="1"/>
          <p:nvPr/>
        </p:nvSpPr>
        <p:spPr>
          <a:xfrm>
            <a:off x="0" y="6501"/>
            <a:ext cx="4243526" cy="8771632"/>
          </a:xfrm>
          <a:prstGeom prst="rect">
            <a:avLst/>
          </a:prstGeom>
          <a:solidFill>
            <a:srgbClr val="FDD172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s-AR" sz="2400" b="1" dirty="0">
                <a:solidFill>
                  <a:prstClr val="white"/>
                </a:solidFill>
              </a:rPr>
              <a:t>ALCANZANDO </a:t>
            </a:r>
          </a:p>
          <a:p>
            <a:pPr lvl="0" algn="ctr">
              <a:defRPr/>
            </a:pPr>
            <a:r>
              <a:rPr lang="es-AR" sz="2400" b="1" dirty="0">
                <a:solidFill>
                  <a:prstClr val="white"/>
                </a:solidFill>
              </a:rPr>
              <a:t>DOS ÓRDENES DE EDB DE $15.000 PVP </a:t>
            </a:r>
          </a:p>
          <a:p>
            <a:pPr lvl="0" algn="ctr">
              <a:defRPr/>
            </a:pPr>
            <a:r>
              <a:rPr lang="es-AR" sz="2400" b="1" dirty="0">
                <a:solidFill>
                  <a:prstClr val="white"/>
                </a:solidFill>
              </a:rPr>
              <a:t>O MÁS </a:t>
            </a:r>
          </a:p>
          <a:p>
            <a:pPr lvl="0" algn="ctr">
              <a:defRPr/>
            </a:pPr>
            <a:r>
              <a:rPr lang="es-AR" sz="2400" b="1" u="sng" dirty="0">
                <a:solidFill>
                  <a:prstClr val="white"/>
                </a:solidFill>
              </a:rPr>
              <a:t>POR PERÍODO</a:t>
            </a:r>
            <a:r>
              <a:rPr lang="es-AR" sz="2400" b="1" dirty="0">
                <a:solidFill>
                  <a:prstClr val="white"/>
                </a:solidFill>
              </a:rPr>
              <a:t> RECIBIRÁN UN KIT DE NEGOCIO:</a:t>
            </a:r>
          </a:p>
          <a:p>
            <a:pPr lvl="0" algn="ctr">
              <a:defRPr/>
            </a:pPr>
            <a:endParaRPr lang="es-AR" sz="2400" b="1" dirty="0">
              <a:solidFill>
                <a:prstClr val="white"/>
              </a:solidFill>
            </a:endParaRPr>
          </a:p>
          <a:p>
            <a:pPr lvl="0" algn="ctr">
              <a:defRPr/>
            </a:pPr>
            <a:r>
              <a:rPr lang="es-AR" sz="2400" b="1" dirty="0">
                <a:solidFill>
                  <a:prstClr val="white"/>
                </a:solidFill>
              </a:rPr>
              <a:t>-$15.000 PVP &gt; NIVEL 1 PROGRAMA ANFITRIONA/ÓN</a:t>
            </a:r>
          </a:p>
          <a:p>
            <a:pPr marL="342900" lvl="0" indent="-342900" algn="ctr">
              <a:buFontTx/>
              <a:buChar char="-"/>
              <a:defRPr/>
            </a:pPr>
            <a:r>
              <a:rPr lang="es-AR" sz="2400" b="1" dirty="0">
                <a:solidFill>
                  <a:prstClr val="white"/>
                </a:solidFill>
              </a:rPr>
              <a:t>SON DOS ÓRDENES O MÁS POR PERÍODO, ES DECIR, DOS ÓRDENES O MÁS EN P11,P12 Y P13 PARA GANAR 1 KIT DE NEGOCIO Y LA CHANCE DE PARTICIPAR EN EL SORTEO.</a:t>
            </a:r>
          </a:p>
          <a:p>
            <a:pPr marL="342900" lvl="0" indent="-342900" algn="ctr">
              <a:buFontTx/>
              <a:buChar char="-"/>
              <a:defRPr/>
            </a:pPr>
            <a:endParaRPr lang="es-AR" sz="2000" b="1" dirty="0">
              <a:solidFill>
                <a:prstClr val="white"/>
              </a:solidFill>
            </a:endParaRPr>
          </a:p>
          <a:p>
            <a:pPr marL="342900" lvl="0" indent="-342900" algn="ctr">
              <a:buFontTx/>
              <a:buChar char="-"/>
              <a:defRPr/>
            </a:pPr>
            <a:endParaRPr lang="es-AR" sz="2000" b="1" dirty="0">
              <a:solidFill>
                <a:prstClr val="white"/>
              </a:solidFill>
            </a:endParaRPr>
          </a:p>
          <a:p>
            <a:pPr marL="342900" lvl="0" indent="-342900" algn="ctr">
              <a:buFontTx/>
              <a:buChar char="-"/>
              <a:defRPr/>
            </a:pPr>
            <a:endParaRPr lang="es-AR" sz="2000" b="1" dirty="0">
              <a:solidFill>
                <a:prstClr val="white"/>
              </a:solidFill>
            </a:endParaRPr>
          </a:p>
          <a:p>
            <a:pPr marL="342900" lvl="0" indent="-342900" algn="ctr">
              <a:buFontTx/>
              <a:buChar char="-"/>
              <a:defRPr/>
            </a:pPr>
            <a:endParaRPr lang="es-MX" sz="2000" b="1" dirty="0">
              <a:solidFill>
                <a:prstClr val="white"/>
              </a:solidFill>
            </a:endParaRPr>
          </a:p>
          <a:p>
            <a:pPr algn="ctr"/>
            <a:endParaRPr lang="es-MX" sz="2000" b="1" dirty="0">
              <a:solidFill>
                <a:prstClr val="white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2000" b="1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2000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2000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2000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03C8400-049A-4065-A254-B442468C6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4552" y="5984594"/>
            <a:ext cx="1127448" cy="9007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B6191F6-1A98-472B-9F08-8FB722A422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72"/>
          <a:stretch/>
        </p:blipFill>
        <p:spPr>
          <a:xfrm>
            <a:off x="5783471" y="9209"/>
            <a:ext cx="47454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15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E8F82990-87C1-4C06-8665-B13CE62AD8F6}"/>
              </a:ext>
            </a:extLst>
          </p:cNvPr>
          <p:cNvSpPr txBox="1"/>
          <p:nvPr/>
        </p:nvSpPr>
        <p:spPr>
          <a:xfrm>
            <a:off x="0" y="6501"/>
            <a:ext cx="4243526" cy="7109639"/>
          </a:xfrm>
          <a:prstGeom prst="rect">
            <a:avLst/>
          </a:prstGeom>
          <a:solidFill>
            <a:srgbClr val="FDD172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s-AR" sz="2400" b="1" dirty="0">
                <a:solidFill>
                  <a:prstClr val="white"/>
                </a:solidFill>
              </a:rPr>
              <a:t>INFORMAREMOS UNA VEZ CERRADO EL PERÍODO 13 LAS PERSONAS GANADORAS DE LA PROMO EDB P11 A P13 PARTICIPANTES DEL SORTEO.</a:t>
            </a:r>
          </a:p>
          <a:p>
            <a:pPr lvl="0" algn="ctr">
              <a:defRPr/>
            </a:pPr>
            <a:endParaRPr lang="es-AR" sz="2400" b="1" dirty="0">
              <a:solidFill>
                <a:prstClr val="white"/>
              </a:solidFill>
            </a:endParaRPr>
          </a:p>
          <a:p>
            <a:pPr lvl="0" algn="ctr">
              <a:defRPr/>
            </a:pPr>
            <a:r>
              <a:rPr lang="es-AR" sz="2400" b="1" dirty="0">
                <a:solidFill>
                  <a:prstClr val="white"/>
                </a:solidFill>
              </a:rPr>
              <a:t>UNA VEZ CONOZCAMOS LAS PERSONAS GANADORAS INFORMAREMOS FECHA Y MEDIO POR EL CUAL REALIZAREMOS EL SORTEO.</a:t>
            </a:r>
          </a:p>
          <a:p>
            <a:pPr lvl="0" algn="ctr">
              <a:defRPr/>
            </a:pPr>
            <a:endParaRPr lang="es-AR" sz="2400" b="1" dirty="0">
              <a:solidFill>
                <a:prstClr val="white"/>
              </a:solidFill>
            </a:endParaRPr>
          </a:p>
          <a:p>
            <a:pPr lvl="0" algn="ctr">
              <a:defRPr/>
            </a:pPr>
            <a:r>
              <a:rPr lang="es-AR" sz="2400" b="1" dirty="0">
                <a:solidFill>
                  <a:prstClr val="white"/>
                </a:solidFill>
              </a:rPr>
              <a:t>PREMIOS: 1 NOTEBOOK Y 1 TV LED 55”</a:t>
            </a:r>
          </a:p>
          <a:p>
            <a:pPr marL="342900" lvl="0" indent="-342900" algn="ctr">
              <a:buFontTx/>
              <a:buChar char="-"/>
              <a:defRPr/>
            </a:pPr>
            <a:endParaRPr lang="es-AR" sz="2000" b="1" dirty="0">
              <a:solidFill>
                <a:prstClr val="white"/>
              </a:solidFill>
            </a:endParaRPr>
          </a:p>
          <a:p>
            <a:pPr marL="342900" lvl="0" indent="-342900" algn="ctr">
              <a:buFontTx/>
              <a:buChar char="-"/>
              <a:defRPr/>
            </a:pPr>
            <a:endParaRPr lang="es-AR" sz="2000" b="1" dirty="0">
              <a:solidFill>
                <a:prstClr val="white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2000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2000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2000" dirty="0">
              <a:solidFill>
                <a:schemeClr val="bg1"/>
              </a:solidFill>
            </a:endParaRPr>
          </a:p>
          <a:p>
            <a:pPr marL="457200" indent="-457200" algn="ctr">
              <a:buFontTx/>
              <a:buChar char="-"/>
            </a:pPr>
            <a:endParaRPr lang="es-ES" sz="2000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03C8400-049A-4065-A254-B442468C6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4552" y="5984594"/>
            <a:ext cx="1127448" cy="90079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E82DA8A-02CB-43D9-9703-085DC8E8D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039" y="6501"/>
            <a:ext cx="484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1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16CEDEB-205C-4CED-8094-509204BDD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5599" y="1337310"/>
            <a:ext cx="2497921" cy="35775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892D8F7-7A3D-4175-813A-84A029E5D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4018" y="1337310"/>
            <a:ext cx="2941474" cy="35775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22E27BE-CB12-4AD2-AAA9-F37DC6CB5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999" y="1686828"/>
            <a:ext cx="3317240" cy="2547336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AF6FBF0B-4F20-4742-8EA5-BAEBAA84D34B}"/>
              </a:ext>
            </a:extLst>
          </p:cNvPr>
          <p:cNvSpPr txBox="1"/>
          <p:nvPr/>
        </p:nvSpPr>
        <p:spPr>
          <a:xfrm>
            <a:off x="1965960" y="14992"/>
            <a:ext cx="8492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3600" b="1" spc="300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</a:rPr>
              <a:t>TE ACOMPAÑAMOS EN CADA PASO…</a:t>
            </a:r>
            <a:endParaRPr lang="es-ES_tradnl" sz="3600" spc="300" dirty="0">
              <a:solidFill>
                <a:schemeClr val="accent6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93E62F54-BC1C-4708-BAF5-FF550EB30A53}"/>
              </a:ext>
            </a:extLst>
          </p:cNvPr>
          <p:cNvSpPr txBox="1"/>
          <p:nvPr/>
        </p:nvSpPr>
        <p:spPr>
          <a:xfrm>
            <a:off x="3637983" y="4820209"/>
            <a:ext cx="43198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sz="1400" spc="3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_tradnl" sz="1400" spc="3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LOS </a:t>
            </a:r>
            <a:r>
              <a:rPr lang="es-ES_tradnl" sz="1400" b="1" u="sng" spc="3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DIRECTORES DE VENTA</a:t>
            </a:r>
            <a:r>
              <a:rPr lang="es-ES_tradnl" sz="1400" spc="3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LES BRINDAMOS UNA CAPACITACIÓN CON TODO LO NECESARIO PARA </a:t>
            </a:r>
            <a:r>
              <a:rPr lang="es-ES_tradnl" sz="1400" b="1" spc="3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COMENZAR EL NEGOCIO CON ÉXITO</a:t>
            </a:r>
            <a:r>
              <a:rPr lang="es-ES_tradnl" sz="1400" spc="3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…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_tradnl" sz="1400" spc="3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PROMOCIONES ESPECIALES PARA LOS PARTICIPANTES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_tradnl" sz="1400" spc="3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SORTEOS EN VIVO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9429F2CF-53D1-413A-A796-64C189C7AD12}"/>
              </a:ext>
            </a:extLst>
          </p:cNvPr>
          <p:cNvSpPr txBox="1"/>
          <p:nvPr/>
        </p:nvSpPr>
        <p:spPr>
          <a:xfrm>
            <a:off x="108661" y="936804"/>
            <a:ext cx="40881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400" b="1" spc="3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GUÍA ENTREVISTA DE OPORTUNIDAD/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400" b="1" spc="3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EDN</a:t>
            </a:r>
            <a:endParaRPr lang="es-ES_tradnl" sz="1400" spc="3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90728A67-5BE5-4EAA-A438-D2D7CDE415AC}"/>
              </a:ext>
            </a:extLst>
          </p:cNvPr>
          <p:cNvSpPr txBox="1"/>
          <p:nvPr/>
        </p:nvSpPr>
        <p:spPr>
          <a:xfrm>
            <a:off x="3852064" y="782916"/>
            <a:ext cx="4088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400" b="1" spc="3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TODOS LOS JUEVES 10AM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400" b="1" spc="3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TALLER DE BIENVENIDA</a:t>
            </a:r>
            <a:endParaRPr lang="es-ES_tradnl" sz="1400" spc="3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749B0919-300B-4C71-803D-784DD941EF8C}"/>
              </a:ext>
            </a:extLst>
          </p:cNvPr>
          <p:cNvSpPr txBox="1"/>
          <p:nvPr/>
        </p:nvSpPr>
        <p:spPr>
          <a:xfrm>
            <a:off x="8709660" y="890637"/>
            <a:ext cx="2941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400" b="1" spc="3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FICHA DE SEGUIMIENTO</a:t>
            </a:r>
            <a:endParaRPr lang="es-ES_tradnl" sz="1400" spc="3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A07007EF-3F97-4ED8-B87E-32DDF8E51226}"/>
              </a:ext>
            </a:extLst>
          </p:cNvPr>
          <p:cNvSpPr txBox="1"/>
          <p:nvPr/>
        </p:nvSpPr>
        <p:spPr>
          <a:xfrm>
            <a:off x="306931" y="4172608"/>
            <a:ext cx="31481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_tradnl" sz="1400" spc="3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_tradnl" sz="1400" spc="3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MATERIAL PARA CONOCER EL PASO A  PASO SOBRE CÓMO INCORPORAR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F7D075F5-A378-417F-AD31-85D70B468E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756695"/>
            <a:ext cx="1370324" cy="1094839"/>
          </a:xfrm>
          <a:prstGeom prst="rect">
            <a:avLst/>
          </a:prstGeom>
        </p:spPr>
      </p:pic>
      <p:sp>
        <p:nvSpPr>
          <p:cNvPr id="16" name="TextBox 5">
            <a:extLst>
              <a:ext uri="{FF2B5EF4-FFF2-40B4-BE49-F238E27FC236}">
                <a16:creationId xmlns:a16="http://schemas.microsoft.com/office/drawing/2014/main" id="{F0E999B0-5588-46B6-808A-53964168218B}"/>
              </a:ext>
            </a:extLst>
          </p:cNvPr>
          <p:cNvSpPr txBox="1"/>
          <p:nvPr/>
        </p:nvSpPr>
        <p:spPr>
          <a:xfrm>
            <a:off x="8519729" y="4891414"/>
            <a:ext cx="328754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600" b="1" i="0" u="none" strike="noStrike" kern="1200" cap="none" spc="30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ACOMPAÑÁ A TUS INCORPORACIONES EN EL COMIENZO DE SU NEGOCIO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600" b="1" i="0" u="none" strike="noStrike" kern="1200" cap="none" spc="30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200" b="1" i="0" u="none" strike="noStrike" kern="1200" cap="none" spc="30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-DISPONIBLE EN MATERIALES PARA MI NEGOCIO-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762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6DE0BD0-B97B-CD4C-AB31-A43088026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CF5222-EB30-1740-BBAB-DA259892DFEB}"/>
              </a:ext>
            </a:extLst>
          </p:cNvPr>
          <p:cNvSpPr txBox="1"/>
          <p:nvPr/>
        </p:nvSpPr>
        <p:spPr>
          <a:xfrm>
            <a:off x="551384" y="1508854"/>
            <a:ext cx="25859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0" i="0" u="none" strike="noStrike" kern="1200" cap="none" spc="30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OFERTAS PARA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0" i="0" u="none" strike="noStrike" kern="1200" cap="none" spc="30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CLIENTES</a:t>
            </a:r>
            <a:endParaRPr kumimoji="0" lang="en-US" sz="2400" b="0" i="0" u="none" strike="noStrike" kern="1200" cap="none" spc="30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E90E2E9-C05E-B04E-93C6-3316ECB42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" y="424618"/>
            <a:ext cx="1602599" cy="88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6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3">
            <a:extLst>
              <a:ext uri="{FF2B5EF4-FFF2-40B4-BE49-F238E27FC236}">
                <a16:creationId xmlns:a16="http://schemas.microsoft.com/office/drawing/2014/main" id="{69EC4811-4640-4ABA-8519-E1D8BC03E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959441" cy="7725192"/>
          </a:xfrm>
          <a:prstGeom prst="rect">
            <a:avLst/>
          </a:prstGeom>
          <a:solidFill>
            <a:srgbClr val="EAA9BD">
              <a:alpha val="94902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Ofertas periódicas con HISTORIAL DE CLIENTES </a:t>
            </a:r>
            <a:r>
              <a:rPr lang="es-MX" sz="1600" dirty="0" err="1">
                <a:solidFill>
                  <a:prstClr val="white"/>
                </a:solidFill>
                <a:latin typeface="Museo 500" pitchFamily="50" charset="0"/>
              </a:rPr>
              <a:t>podés</a:t>
            </a: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 llevar un registro de qué producto consume cada uno, saber qué producto se está por agotar &gt; sabiendo este dato, puedo: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Saber qué producto puedo ofrecerle o quizás su complemento. Es importante no “bombardear” al Cliente para no cansarlo. Siendo asertivo en la comunicación podremos atender sus necesidades y fortalecer el vínculo Consultora/</a:t>
            </a:r>
            <a:r>
              <a:rPr lang="es-MX" sz="1600" dirty="0" err="1">
                <a:solidFill>
                  <a:prstClr val="white"/>
                </a:solidFill>
                <a:latin typeface="Museo 500" pitchFamily="50" charset="0"/>
              </a:rPr>
              <a:t>or</a:t>
            </a: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 &gt; Cliente. 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Ofrecerle algo que necesita, espera o bien potencia un producto que usa aumenta la posibilidad de Venta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MX" sz="1600" dirty="0">
                <a:solidFill>
                  <a:prstClr val="white"/>
                </a:solidFill>
                <a:latin typeface="Museo 500" pitchFamily="50" charset="0"/>
                <a:hlinkClick r:id="rId2"/>
              </a:rPr>
              <a:t>Ver PASO a PASO del Historial</a:t>
            </a: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hlinkClick r:id="rId3"/>
              </a:rPr>
              <a:t>Ver TESTIMONIOS</a:t>
            </a: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3FBFB30-4F7A-484D-B4D3-4DE278AF9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3977" y="0"/>
            <a:ext cx="4850828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DF66545-AE1F-4D5E-B48E-4E9CDE1BDA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4503" y="5840741"/>
            <a:ext cx="1307497" cy="104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36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91799F5-2283-448F-9B1C-8B3CEF39B2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21" r="12988"/>
          <a:stretch/>
        </p:blipFill>
        <p:spPr>
          <a:xfrm>
            <a:off x="77281" y="2988802"/>
            <a:ext cx="4456592" cy="375326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7A63848-BE29-411D-A413-D3DFB3674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4503" y="5840741"/>
            <a:ext cx="1307497" cy="104464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2DD49ED-19A9-467C-9297-8F0453076F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7" y="494"/>
            <a:ext cx="1105587" cy="1105587"/>
          </a:xfrm>
          <a:prstGeom prst="rect">
            <a:avLst/>
          </a:prstGeom>
        </p:spPr>
      </p:pic>
      <p:pic>
        <p:nvPicPr>
          <p:cNvPr id="12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96E1284D-BF80-4033-8DE5-76DB4A23E98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62" y="1216241"/>
            <a:ext cx="1308092" cy="130809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700D062-AF18-41B1-A057-A18CD7DC269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92" t="1395" b="759"/>
          <a:stretch/>
        </p:blipFill>
        <p:spPr>
          <a:xfrm>
            <a:off x="7724166" y="813472"/>
            <a:ext cx="3370319" cy="4837061"/>
          </a:xfrm>
          <a:prstGeom prst="rect">
            <a:avLst/>
          </a:prstGeom>
        </p:spPr>
      </p:pic>
      <p:sp>
        <p:nvSpPr>
          <p:cNvPr id="19" name="5 CuadroTexto">
            <a:extLst>
              <a:ext uri="{FF2B5EF4-FFF2-40B4-BE49-F238E27FC236}">
                <a16:creationId xmlns:a16="http://schemas.microsoft.com/office/drawing/2014/main" id="{C9FAD066-0B4B-4244-9203-46DE8D8088A6}"/>
              </a:ext>
            </a:extLst>
          </p:cNvPr>
          <p:cNvSpPr txBox="1"/>
          <p:nvPr/>
        </p:nvSpPr>
        <p:spPr>
          <a:xfrm>
            <a:off x="6937090" y="-8219"/>
            <a:ext cx="49444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spc="300">
                <a:solidFill>
                  <a:srgbClr val="E7E6E6">
                    <a:lumMod val="50000"/>
                  </a:srgbClr>
                </a:solidFill>
                <a:latin typeface="Calibri" panose="020F050202020403020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30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300" normalizeH="0" baseline="0" noProof="0" dirty="0">
                <a:ln>
                  <a:noFill/>
                </a:ln>
                <a:solidFill>
                  <a:srgbClr val="A06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PÁGINA DESTACADA EN EL CATÁLOGO DE WHATSAPP</a:t>
            </a:r>
            <a:r>
              <a:rPr kumimoji="0" lang="es-ES" sz="1600" b="0" i="0" u="none" strike="noStrike" kern="1200" cap="none" spc="30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30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05D06B5-C793-4183-A332-20B87E0B61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4406" y="1068999"/>
            <a:ext cx="3736745" cy="5285062"/>
          </a:xfrm>
          <a:prstGeom prst="rect">
            <a:avLst/>
          </a:prstGeom>
        </p:spPr>
      </p:pic>
      <p:sp>
        <p:nvSpPr>
          <p:cNvPr id="16" name="5 CuadroTexto">
            <a:extLst>
              <a:ext uri="{FF2B5EF4-FFF2-40B4-BE49-F238E27FC236}">
                <a16:creationId xmlns:a16="http://schemas.microsoft.com/office/drawing/2014/main" id="{5BBC9C9D-412B-4A89-971E-F4ED5597ACB7}"/>
              </a:ext>
            </a:extLst>
          </p:cNvPr>
          <p:cNvSpPr txBox="1"/>
          <p:nvPr/>
        </p:nvSpPr>
        <p:spPr>
          <a:xfrm>
            <a:off x="1717061" y="185785"/>
            <a:ext cx="52305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spc="300">
                <a:solidFill>
                  <a:srgbClr val="E7E6E6">
                    <a:lumMod val="50000"/>
                  </a:srgbClr>
                </a:solidFill>
                <a:latin typeface="Calibri" panose="020F050202020403020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30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300" normalizeH="0" baseline="0" noProof="0" dirty="0">
                <a:ln>
                  <a:noFill/>
                </a:ln>
                <a:solidFill>
                  <a:srgbClr val="A06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PRODUCTO SOLIDARIO 2021: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dirty="0">
                <a:solidFill>
                  <a:srgbClr val="A06583"/>
                </a:solidFill>
              </a:rPr>
              <a:t>GEL DE DUCHA DE ASPERILLA Y ORÉGANO</a:t>
            </a:r>
            <a:endParaRPr kumimoji="0" lang="es-ES" sz="1600" b="0" i="0" u="none" strike="noStrike" kern="1200" cap="none" spc="30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30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35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3">
            <a:extLst>
              <a:ext uri="{FF2B5EF4-FFF2-40B4-BE49-F238E27FC236}">
                <a16:creationId xmlns:a16="http://schemas.microsoft.com/office/drawing/2014/main" id="{69EC4811-4640-4ABA-8519-E1D8BC03E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959441" cy="6986528"/>
          </a:xfrm>
          <a:prstGeom prst="rect">
            <a:avLst/>
          </a:prstGeom>
          <a:solidFill>
            <a:schemeClr val="accent1">
              <a:lumMod val="40000"/>
              <a:lumOff val="60000"/>
              <a:alpha val="94902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lvl="0" indent="-457200" algn="ctr">
              <a:buFontTx/>
              <a:buChar char="-"/>
              <a:defRPr/>
            </a:pP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Ofertas Semanales: Ideales para compartir el Link con catálogo e iniciar una conversación con tu cliente: </a:t>
            </a:r>
            <a:r>
              <a:rPr lang="es-MX" sz="1600" dirty="0" err="1">
                <a:solidFill>
                  <a:prstClr val="white"/>
                </a:solidFill>
                <a:latin typeface="Museo 500" pitchFamily="50" charset="0"/>
              </a:rPr>
              <a:t>podés</a:t>
            </a: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 compartir el link al catálogo </a:t>
            </a:r>
            <a:r>
              <a:rPr lang="es-MX" sz="1600" dirty="0">
                <a:solidFill>
                  <a:prstClr val="white"/>
                </a:solidFill>
                <a:latin typeface="Museo 500" pitchFamily="50" charset="0"/>
                <a:hlinkClick r:id="rId2"/>
              </a:rPr>
              <a:t>http://catalogo.justargentina.com/</a:t>
            </a: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O compartir el link a una página específica (producto de Oferta para que vean información de beneficios o quizás a un producto complementario).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Ejemplo: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2AFB698-DB6F-40ED-954A-32A83B49D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437" y="2814221"/>
            <a:ext cx="1878566" cy="391024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2B2A6E5-7A4B-43FC-A2B2-6CC55E6A34E7}"/>
              </a:ext>
            </a:extLst>
          </p:cNvPr>
          <p:cNvSpPr txBox="1"/>
          <p:nvPr/>
        </p:nvSpPr>
        <p:spPr>
          <a:xfrm>
            <a:off x="8407153" y="124287"/>
            <a:ext cx="3435659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 err="1">
                <a:solidFill>
                  <a:schemeClr val="bg1"/>
                </a:solidFill>
              </a:rPr>
              <a:t>Posteos</a:t>
            </a:r>
            <a:r>
              <a:rPr lang="es-ES" b="1" dirty="0">
                <a:solidFill>
                  <a:schemeClr val="bg1"/>
                </a:solidFill>
              </a:rPr>
              <a:t> en dos formatos de cada Oferta Semanal: para que puedas enfocarte en tus </a:t>
            </a:r>
            <a:r>
              <a:rPr lang="es-ES" b="1" dirty="0" err="1">
                <a:solidFill>
                  <a:schemeClr val="bg1"/>
                </a:solidFill>
              </a:rPr>
              <a:t>posteos</a:t>
            </a:r>
            <a:r>
              <a:rPr lang="es-ES" b="1" dirty="0">
                <a:solidFill>
                  <a:schemeClr val="bg1"/>
                </a:solidFill>
              </a:rPr>
              <a:t> de Oportunidad y Estilo de Vida Just</a:t>
            </a:r>
            <a:endParaRPr lang="es-AR" b="1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5CB1FAE-32DF-4292-A3FC-165C9FE33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488" y="495474"/>
            <a:ext cx="4321618" cy="611227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D3A0737-686A-439A-B41F-09C3D097F4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7153" y="1324616"/>
            <a:ext cx="3735382" cy="528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53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-1" y="0"/>
            <a:ext cx="4234649" cy="9756517"/>
          </a:xfrm>
          <a:prstGeom prst="rect">
            <a:avLst/>
          </a:prstGeom>
          <a:solidFill>
            <a:srgbClr val="EA487A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Presentando Venta de: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$10.500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PVP o más en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SEMANAS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UNO (Del 07 al 13/10) Y DOS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(Del 15 al 19/10)</a:t>
            </a: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P11 &gt; Semana 02 comienza el día 15 porque es Semana especial post Feriados (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Operativo Feriado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PVP NO Acumulable (se evalúa por Semana)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Podrán recibir como máximo 1 (un) Extra Cash &gt; </a:t>
            </a: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$1.700</a:t>
            </a: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quienes alcancen el objetivo en </a:t>
            </a: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AMBAS Semanas</a:t>
            </a: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 EC se aplica </a:t>
            </a: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una vez cerrada la semana </a:t>
            </a: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la que se alcance la segunda Frecuencia.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Exclusivo para pedidos cargados en la web.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Las Promociones de Frecuencia de Venta buscan alentar el negocio semanal, estableciendo como objetivo ($10.500) el monto </a:t>
            </a:r>
            <a:r>
              <a:rPr kumimoji="0" lang="es-MX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la compañía promueve como “Pedido Productivo” es importante alentar este tipo de pedidos para que las/os CS puedan ver rápidamente los beneficios del Plan de Negocio.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BB7C37B-3BEC-48D3-A27F-132976FC4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6637" y="0"/>
            <a:ext cx="4850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2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>
            <a:extLst>
              <a:ext uri="{FF2B5EF4-FFF2-40B4-BE49-F238E27FC236}">
                <a16:creationId xmlns:a16="http://schemas.microsoft.com/office/drawing/2014/main" id="{2AFFC9EC-FE3D-459E-B927-7049DF442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0"/>
            <a:ext cx="5411097" cy="3046988"/>
          </a:xfrm>
          <a:prstGeom prst="rect">
            <a:avLst/>
          </a:prstGeom>
          <a:solidFill>
            <a:srgbClr val="AA98C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DURANTE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SEMANA UNO DE P11 (07/10 AL 13/10) VENDIENDO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6 PRODUCTOS</a:t>
            </a: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O MÁS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RECIBIRÁN</a:t>
            </a:r>
            <a:r>
              <a:rPr kumimoji="0" lang="es-MX" sz="1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 10 MUESTRAS DE CREMA DE LAVANDA 2GR: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MX" sz="1600" b="1" dirty="0">
                <a:solidFill>
                  <a:prstClr val="white"/>
                </a:solidFill>
                <a:latin typeface="Museo 500" pitchFamily="50" charset="0"/>
              </a:rPr>
              <a:t>EL PRODUCTO SOLIDARIO CUENTA PARA LA PROMOCIÓN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EL EMOJI REANIMA CUENTA</a:t>
            </a:r>
            <a:r>
              <a:rPr kumimoji="0" lang="es-MX" sz="1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 COMO 3 UNIDADES DE PRODUCTO PARA LA PROMOCIÓN.</a:t>
            </a:r>
            <a:endParaRPr kumimoji="0" lang="es-MX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15A7D44-301E-49C7-8F6E-DDBAACA0E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4848874" cy="6858000"/>
          </a:xfrm>
          <a:prstGeom prst="rect">
            <a:avLst/>
          </a:prstGeom>
        </p:spPr>
      </p:pic>
      <p:sp>
        <p:nvSpPr>
          <p:cNvPr id="7" name="Text Box 3">
            <a:extLst>
              <a:ext uri="{FF2B5EF4-FFF2-40B4-BE49-F238E27FC236}">
                <a16:creationId xmlns:a16="http://schemas.microsoft.com/office/drawing/2014/main" id="{50C0E23B-BF64-4DBC-968A-1ED3CD5B7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52816"/>
            <a:ext cx="5411097" cy="378565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PRESENTANDO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VENTA DE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$10.000 PVP O MÁS,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SOLO EN SEMANA 01 P11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(07/10 AL 13/10)</a:t>
            </a: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TENDRÁN</a:t>
            </a:r>
            <a:r>
              <a:rPr kumimoji="0" lang="es-MX" sz="1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 </a:t>
            </a: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BONIFICADOS LOS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GASTOS ADMINISTRATIVOS..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sz="1600" b="1" dirty="0">
              <a:solidFill>
                <a:prstClr val="white"/>
              </a:solidFill>
              <a:latin typeface="Museo 5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500" pitchFamily="50" charset="0"/>
                <a:ea typeface="+mn-ea"/>
                <a:cs typeface="+mn-cs"/>
              </a:rPr>
              <a:t>¡ENVÍO GRATIS!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sz="1600" b="1" dirty="0">
              <a:solidFill>
                <a:prstClr val="white"/>
              </a:solidFill>
              <a:latin typeface="Museo 500" pitchFamily="50" charset="0"/>
            </a:endParaRPr>
          </a:p>
          <a:p>
            <a:pPr lvl="0" algn="ctr">
              <a:defRPr/>
            </a:pPr>
            <a:r>
              <a:rPr lang="es-MX" sz="1600" b="1" dirty="0">
                <a:solidFill>
                  <a:prstClr val="white"/>
                </a:solidFill>
                <a:latin typeface="Museo 500" pitchFamily="50" charset="0"/>
              </a:rPr>
              <a:t>(APUNTAR A LOS $10.500 PVP PARA ALCANZAR EL REQUISITO DE FRECUENCIA PARA SEMANA 01)</a:t>
            </a:r>
          </a:p>
          <a:p>
            <a:pPr lvl="0" algn="ctr">
              <a:defRPr/>
            </a:pPr>
            <a:endParaRPr kumimoji="0" lang="es-MX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lvl="0" algn="ctr"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4CDB561-7B80-4523-B72B-19BA0E906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2393" y="4620104"/>
            <a:ext cx="1321570" cy="110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70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3">
            <a:extLst>
              <a:ext uri="{FF2B5EF4-FFF2-40B4-BE49-F238E27FC236}">
                <a16:creationId xmlns:a16="http://schemas.microsoft.com/office/drawing/2014/main" id="{69EC4811-4640-4ABA-8519-E1D8BC03E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959441" cy="9448740"/>
          </a:xfrm>
          <a:prstGeom prst="rect">
            <a:avLst/>
          </a:prstGeom>
          <a:solidFill>
            <a:srgbClr val="8CD5EB">
              <a:alpha val="94902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- Promoción NUEVOS PAGADORES, funcionará solo para aquellas personas que, hagan un pago POR PRIMERA VEZ con Mercado Pago desde la página de Just durante la Semana 01 de P11 </a:t>
            </a:r>
            <a:r>
              <a:rPr lang="es-MX" sz="1600" b="1" dirty="0">
                <a:solidFill>
                  <a:prstClr val="white"/>
                </a:solidFill>
                <a:latin typeface="Museo 500" pitchFamily="50" charset="0"/>
              </a:rPr>
              <a:t>(07/10 al 14/10) obtienen un 10% de descuento en el acto.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Además, estará la Posibilidad de pagar en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¡3 Cuotas sin Interés! en Semana 01 de P11 (del 07/10 al 14/10 inclusive)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- Las promociones funcionan en simultáneo, por ejemplo, un NUEVO pagador en Semana 01 podrá acceder al 10% OFF + la opción de 3 Cuotas sin interés.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Las 3 cuotas sin interés brinda soporte a aquellas/os Consultoras/es que necesitan financiar sus pedidos para evitar entrar en mora.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MX" sz="1600" dirty="0">
                <a:solidFill>
                  <a:prstClr val="white"/>
                </a:solidFill>
                <a:latin typeface="Museo 500" pitchFamily="50" charset="0"/>
              </a:rPr>
              <a:t>En caso hubiera algún problema al ingresar el pago, pago rechazado por ejemplo, deben contactarse con Mercado Pago directamente.</a:t>
            </a: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sz="1600" dirty="0">
              <a:solidFill>
                <a:prstClr val="white"/>
              </a:solidFill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500" pitchFamily="50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ABA4B90-D7E4-4113-8C56-5D984E538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507" y="0"/>
            <a:ext cx="484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10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03C8400-049A-4065-A254-B442468C6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4552" y="6000468"/>
            <a:ext cx="1127448" cy="900790"/>
          </a:xfrm>
          <a:prstGeom prst="rect">
            <a:avLst/>
          </a:prstGeom>
        </p:spPr>
      </p:pic>
      <p:sp>
        <p:nvSpPr>
          <p:cNvPr id="12" name="5 CuadroTexto">
            <a:extLst>
              <a:ext uri="{FF2B5EF4-FFF2-40B4-BE49-F238E27FC236}">
                <a16:creationId xmlns:a16="http://schemas.microsoft.com/office/drawing/2014/main" id="{C4EEFF05-6F03-456E-A00D-85BE695615FC}"/>
              </a:ext>
            </a:extLst>
          </p:cNvPr>
          <p:cNvSpPr txBox="1"/>
          <p:nvPr/>
        </p:nvSpPr>
        <p:spPr>
          <a:xfrm>
            <a:off x="523651" y="450221"/>
            <a:ext cx="4419824" cy="612475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s-419" sz="1400" b="1" spc="300" dirty="0">
                <a:solidFill>
                  <a:schemeClr val="bg1"/>
                </a:solidFill>
              </a:rPr>
              <a:t>VOLVIERON LOS EDB PRESENCIALES Y LA POSIBILIDAD DE ESTAR PRESENTES EN FERIAS Y EXPOSICIONES. </a:t>
            </a:r>
          </a:p>
          <a:p>
            <a:pPr lvl="0" algn="ctr">
              <a:defRPr/>
            </a:pPr>
            <a:r>
              <a:rPr lang="es-419" sz="1400" b="1" spc="300" dirty="0">
                <a:solidFill>
                  <a:schemeClr val="bg1"/>
                </a:solidFill>
              </a:rPr>
              <a:t>DURANTE P11 CONTINUARÁN DISPONIBLES DOS PACK DE MUESTRAS (NO INCLUYEN CARTUCHERA) </a:t>
            </a:r>
          </a:p>
          <a:p>
            <a:pPr lvl="0" algn="ctr">
              <a:defRPr/>
            </a:pPr>
            <a:r>
              <a:rPr lang="es-419" sz="1400" b="1" spc="300" dirty="0">
                <a:solidFill>
                  <a:schemeClr val="bg1"/>
                </a:solidFill>
              </a:rPr>
              <a:t>LAS MUESTRAS SON IDEALES PARA:</a:t>
            </a:r>
          </a:p>
          <a:p>
            <a:pPr lvl="0" algn="ctr">
              <a:defRPr/>
            </a:pPr>
            <a:r>
              <a:rPr lang="es-419" sz="1400" b="1" spc="300" dirty="0">
                <a:solidFill>
                  <a:schemeClr val="bg1"/>
                </a:solidFill>
              </a:rPr>
              <a:t>- DEMOSTRAR PRODUCTOS</a:t>
            </a:r>
          </a:p>
          <a:p>
            <a:pPr marL="285750" lvl="0" indent="-285750" algn="ctr">
              <a:buFontTx/>
              <a:buChar char="-"/>
              <a:defRPr/>
            </a:pPr>
            <a:r>
              <a:rPr lang="es-419" sz="1400" b="1" spc="300" dirty="0">
                <a:solidFill>
                  <a:schemeClr val="bg1"/>
                </a:solidFill>
              </a:rPr>
              <a:t>DEMOSTRAR TRATAMIENTO</a:t>
            </a:r>
          </a:p>
          <a:p>
            <a:pPr lvl="0" algn="ctr">
              <a:defRPr/>
            </a:pPr>
            <a:r>
              <a:rPr lang="es-419" sz="1400" b="1" spc="300" dirty="0">
                <a:solidFill>
                  <a:schemeClr val="bg1"/>
                </a:solidFill>
              </a:rPr>
              <a:t> **CLIENTE USA ÓLEO Y ANTI STRESS PUEDO REGALARLE EL GUDUCHI PARA PRESENTARLE EL RITUAL DEL CUERPO Y LA MENTE.</a:t>
            </a:r>
          </a:p>
          <a:p>
            <a:pPr marL="285750" lvl="0" indent="-285750" algn="ctr">
              <a:buFontTx/>
              <a:buChar char="-"/>
              <a:defRPr/>
            </a:pPr>
            <a:r>
              <a:rPr lang="es-419" sz="1400" b="1" spc="300" dirty="0">
                <a:solidFill>
                  <a:schemeClr val="bg1"/>
                </a:solidFill>
              </a:rPr>
              <a:t>USO COMPLEMENTARIO DE LOS PRODUCTOS (ENEBRO + ÓLEO)</a:t>
            </a:r>
          </a:p>
          <a:p>
            <a:pPr marL="285750" lvl="0" indent="-285750" algn="ctr">
              <a:buFontTx/>
              <a:buChar char="-"/>
              <a:defRPr/>
            </a:pPr>
            <a:r>
              <a:rPr lang="es-419" sz="1400" b="1" spc="300" dirty="0">
                <a:solidFill>
                  <a:schemeClr val="bg1"/>
                </a:solidFill>
              </a:rPr>
              <a:t>FIDELIZAR CLIENTES &gt; REGALARLE MUESTRAS POR FECHA ESPECIAL (CUMPLEAÑOS DEL CLIENTE) O COMO ATENCIÓN POR SU COMPRA.</a:t>
            </a:r>
          </a:p>
          <a:p>
            <a:pPr marL="285750" lvl="0" indent="-285750" algn="ctr">
              <a:buFontTx/>
              <a:buChar char="-"/>
              <a:defRPr/>
            </a:pPr>
            <a:r>
              <a:rPr lang="es-419" sz="1400" b="1" spc="300" dirty="0">
                <a:solidFill>
                  <a:schemeClr val="bg1"/>
                </a:solidFill>
              </a:rPr>
              <a:t>INCENTIVO PARA CONSULTORAS/ES &gt; AMPLIAR SU KIT DE DEMOSTRACIÓN</a:t>
            </a:r>
          </a:p>
          <a:p>
            <a:pPr marL="285750" lvl="0" indent="-285750" algn="ctr">
              <a:buFontTx/>
              <a:buChar char="-"/>
              <a:defRPr/>
            </a:pPr>
            <a:r>
              <a:rPr lang="es-419" sz="1400" b="1" spc="300" dirty="0">
                <a:solidFill>
                  <a:schemeClr val="bg1"/>
                </a:solidFill>
              </a:rPr>
              <a:t>PREMIO POR PARTE DE LA/EL LÍDER A SUS CONSULTORAS/ES POR ALCANZAR OBJETIVOS ESTABLECIDOS EN LA JUNTA DE GRUPO</a:t>
            </a:r>
          </a:p>
          <a:p>
            <a:pPr lvl="0" algn="ctr">
              <a:defRPr/>
            </a:pPr>
            <a:endParaRPr lang="es-419" sz="1400" b="1" spc="300" dirty="0">
              <a:solidFill>
                <a:schemeClr val="bg1"/>
              </a:solidFill>
            </a:endParaRPr>
          </a:p>
          <a:p>
            <a:pPr lvl="0" algn="ctr">
              <a:defRPr/>
            </a:pPr>
            <a:endParaRPr kumimoji="0" lang="es-AR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useo 500" pitchFamily="50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7322A9-9FCA-441F-BE84-09850A785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8735" y="0"/>
            <a:ext cx="484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26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03C8400-049A-4065-A254-B442468C6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4552" y="6000468"/>
            <a:ext cx="1127448" cy="90079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3FDE1C5-89C5-4B2C-A1E5-3AAC5B3EEE0F}"/>
              </a:ext>
            </a:extLst>
          </p:cNvPr>
          <p:cNvSpPr txBox="1"/>
          <p:nvPr/>
        </p:nvSpPr>
        <p:spPr>
          <a:xfrm>
            <a:off x="976684" y="912090"/>
            <a:ext cx="3495675" cy="5232202"/>
          </a:xfrm>
          <a:prstGeom prst="rect">
            <a:avLst/>
          </a:prstGeom>
          <a:solidFill>
            <a:srgbClr val="FC671A"/>
          </a:solidFill>
        </p:spPr>
        <p:txBody>
          <a:bodyPr wrap="square" rtlCol="0">
            <a:spAutoFit/>
          </a:bodyPr>
          <a:lstStyle/>
          <a:p>
            <a:pPr algn="ctr"/>
            <a:endParaRPr lang="es-ES" sz="2400" b="1" dirty="0">
              <a:solidFill>
                <a:schemeClr val="bg1"/>
              </a:solidFill>
            </a:endParaRPr>
          </a:p>
          <a:p>
            <a:pPr algn="ctr"/>
            <a:r>
              <a:rPr lang="es-ES" sz="1400" b="1" spc="300" dirty="0">
                <a:solidFill>
                  <a:schemeClr val="bg1"/>
                </a:solidFill>
              </a:rPr>
              <a:t>VALOR DE VENTA GRUPAL A PARTIR DE P09 PLAN DE NEGOCIO:</a:t>
            </a:r>
          </a:p>
          <a:p>
            <a:pPr algn="ctr"/>
            <a:r>
              <a:rPr lang="es-ES" sz="1400" b="1" spc="300" dirty="0">
                <a:solidFill>
                  <a:schemeClr val="bg1"/>
                </a:solidFill>
              </a:rPr>
              <a:t> $210.000 </a:t>
            </a:r>
          </a:p>
          <a:p>
            <a:pPr algn="ctr"/>
            <a:endParaRPr lang="es-ES" sz="1400" b="1" spc="300" dirty="0">
              <a:solidFill>
                <a:schemeClr val="bg1"/>
              </a:solidFill>
            </a:endParaRPr>
          </a:p>
          <a:p>
            <a:pPr algn="ctr"/>
            <a:r>
              <a:rPr lang="es-ES" sz="1400" b="1" spc="300" dirty="0">
                <a:solidFill>
                  <a:schemeClr val="bg1"/>
                </a:solidFill>
              </a:rPr>
              <a:t>ES IMPORTANTE TRABAJAR CON LOS </a:t>
            </a:r>
            <a:r>
              <a:rPr lang="es-ES" sz="1400" b="1" u="sng" spc="300" dirty="0">
                <a:solidFill>
                  <a:schemeClr val="bg1"/>
                </a:solidFill>
              </a:rPr>
              <a:t>VALORES DEL PLAN DE NEGOCIO VIGENTE</a:t>
            </a:r>
            <a:r>
              <a:rPr lang="es-ES" sz="1400" b="1" spc="300" dirty="0">
                <a:solidFill>
                  <a:schemeClr val="bg1"/>
                </a:solidFill>
              </a:rPr>
              <a:t>. </a:t>
            </a:r>
          </a:p>
          <a:p>
            <a:pPr algn="ctr"/>
            <a:endParaRPr lang="es-ES" sz="1400" b="1" spc="300" dirty="0">
              <a:solidFill>
                <a:schemeClr val="bg1"/>
              </a:solidFill>
            </a:endParaRPr>
          </a:p>
          <a:p>
            <a:pPr algn="ctr"/>
            <a:r>
              <a:rPr lang="es-ES" sz="1400" b="1" spc="300" dirty="0">
                <a:solidFill>
                  <a:schemeClr val="bg1"/>
                </a:solidFill>
              </a:rPr>
              <a:t>LOS VALORES PROMOCIONALES SON PARA ALENTAR NOMBRAMIENTOS, MOTIVAR A AQUELLAS PERSONAS QUE “POR POQUITO” NO LLEGAN A ALCANZAR OBJETIVOS DE PROMOCIONES POR EJEMPLO (ACTIVÁ TUS SUEÑOS)</a:t>
            </a: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C9DE8F5-1CAA-4AA1-863E-4947EAD8C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6491" y="0"/>
            <a:ext cx="484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53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03C8400-049A-4065-A254-B442468C6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4552" y="6000468"/>
            <a:ext cx="1127448" cy="90079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3FDE1C5-89C5-4B2C-A1E5-3AAC5B3EEE0F}"/>
              </a:ext>
            </a:extLst>
          </p:cNvPr>
          <p:cNvSpPr txBox="1"/>
          <p:nvPr/>
        </p:nvSpPr>
        <p:spPr>
          <a:xfrm>
            <a:off x="486589" y="535900"/>
            <a:ext cx="4558805" cy="57861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spc="300" dirty="0">
                <a:solidFill>
                  <a:schemeClr val="bg1"/>
                </a:solidFill>
              </a:rPr>
              <a:t>LOS PEDIDOS QUE CONTENGAN SOLO KIT</a:t>
            </a:r>
          </a:p>
          <a:p>
            <a:pPr algn="ctr"/>
            <a:r>
              <a:rPr lang="es-ES" sz="1400" b="1" spc="300" dirty="0">
                <a:solidFill>
                  <a:schemeClr val="bg1"/>
                </a:solidFill>
              </a:rPr>
              <a:t>TENDRÁN BONIFICADOS LOS GASTOS ADMINISTRATIVOS</a:t>
            </a:r>
          </a:p>
          <a:p>
            <a:pPr marL="285750" indent="-285750" algn="ctr">
              <a:buFontTx/>
              <a:buChar char="-"/>
            </a:pPr>
            <a:r>
              <a:rPr lang="es-ES" sz="1400" b="1" spc="300" dirty="0">
                <a:solidFill>
                  <a:schemeClr val="bg1"/>
                </a:solidFill>
              </a:rPr>
              <a:t>APLICA PARA KIT DE NEGOCIO Y KIT ESENCIAL</a:t>
            </a:r>
          </a:p>
          <a:p>
            <a:pPr marL="285750" indent="-285750" algn="ctr">
              <a:buFontTx/>
              <a:buChar char="-"/>
            </a:pPr>
            <a:endParaRPr lang="es-ES" sz="1400" b="1" spc="300" dirty="0">
              <a:solidFill>
                <a:schemeClr val="bg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s-ES" sz="1400" b="1" spc="300" dirty="0">
                <a:solidFill>
                  <a:schemeClr val="bg1"/>
                </a:solidFill>
              </a:rPr>
              <a:t>LA FRASE ¡RECUPERÁ TU INVERSIÓN! ALCANZANDO $10.500 PVP O MÁS DE VENTA EN TU PRIMERA SEMANA LOGRÁS EL OBJETIVO! ES UNA FRASE PENSADA PARA  QUE LA/EL CONSULTORA/OR INCORPORANTE LE TRANSMITA A SU INCORPORACIÓN COMO UN BENEFICIO PARA:</a:t>
            </a:r>
          </a:p>
          <a:p>
            <a:pPr algn="ctr"/>
            <a:r>
              <a:rPr lang="es-ES" sz="1400" b="1" spc="300" dirty="0">
                <a:solidFill>
                  <a:schemeClr val="bg1"/>
                </a:solidFill>
              </a:rPr>
              <a:t>HACER SU EDB DE INICIO EN LA SEMANA DE SU INCORPORACIÓN Y CON ESE MONTO PERCIBIR LOS BENEFICIOS </a:t>
            </a:r>
          </a:p>
          <a:p>
            <a:pPr algn="ctr"/>
            <a:r>
              <a:rPr lang="es-ES" sz="1400" b="1" spc="300" dirty="0">
                <a:solidFill>
                  <a:schemeClr val="bg1"/>
                </a:solidFill>
              </a:rPr>
              <a:t>SI ALCANZA ESE VALOR DE VENTA (30%) + LA BONIFICACIÓN DE GASTOS ADMINISTRATIVOS QUEDA CUBIERTO EL VALOR DEL KIT ESENCIAL DE INCORPORACIÓN</a:t>
            </a:r>
          </a:p>
          <a:p>
            <a:pPr algn="ctr"/>
            <a:r>
              <a:rPr lang="es-ES" sz="1400" b="1" spc="300" dirty="0">
                <a:solidFill>
                  <a:schemeClr val="bg1"/>
                </a:solidFill>
              </a:rPr>
              <a:t>  </a:t>
            </a: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F038927-AB3A-4564-8633-1E99FA1F96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2409" y="-1"/>
            <a:ext cx="4824111" cy="682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87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03C8400-049A-4065-A254-B442468C6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4552" y="6000468"/>
            <a:ext cx="1127448" cy="90079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3FDE1C5-89C5-4B2C-A1E5-3AAC5B3EEE0F}"/>
              </a:ext>
            </a:extLst>
          </p:cNvPr>
          <p:cNvSpPr txBox="1"/>
          <p:nvPr/>
        </p:nvSpPr>
        <p:spPr>
          <a:xfrm>
            <a:off x="486589" y="1494689"/>
            <a:ext cx="10965605" cy="2769989"/>
          </a:xfrm>
          <a:prstGeom prst="rect">
            <a:avLst/>
          </a:prstGeom>
          <a:solidFill>
            <a:srgbClr val="EA487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spc="300" dirty="0">
                <a:solidFill>
                  <a:schemeClr val="bg1"/>
                </a:solidFill>
              </a:rPr>
              <a:t>INFORMACIÓN ÚTIL PARA TU NEGOCIO</a:t>
            </a:r>
          </a:p>
          <a:p>
            <a:pPr algn="ctr"/>
            <a:endParaRPr lang="es-ES" sz="1400" b="1" spc="300" dirty="0">
              <a:solidFill>
                <a:schemeClr val="bg1"/>
              </a:solidFill>
            </a:endParaRPr>
          </a:p>
          <a:p>
            <a:pPr algn="ctr"/>
            <a:r>
              <a:rPr lang="es-ES" sz="1400" b="1" spc="300" dirty="0">
                <a:solidFill>
                  <a:schemeClr val="bg1"/>
                </a:solidFill>
              </a:rPr>
              <a:t>ESTA SECCIÓN, SE IRÁ ACTUALIZANDO PERÍODO A PERÍODO CONFORME SURJAN NOVEDADES O LANZAMIENTOS. </a:t>
            </a:r>
          </a:p>
          <a:p>
            <a:pPr algn="ctr"/>
            <a:endParaRPr lang="es-ES" sz="1400" b="1" spc="300" dirty="0">
              <a:solidFill>
                <a:schemeClr val="bg1"/>
              </a:solidFill>
            </a:endParaRPr>
          </a:p>
          <a:p>
            <a:pPr algn="ctr"/>
            <a:r>
              <a:rPr lang="es-ES" sz="1400" b="1" spc="300" dirty="0">
                <a:solidFill>
                  <a:schemeClr val="bg1"/>
                </a:solidFill>
              </a:rPr>
              <a:t>LAS PRIMERAS PÁGINAS SERÁN DESTINADAS A LO MÁS NUEVO Y EN LAS SIGUIENTES CONTARÁN CON LANZAMIENTOS O DATOS YA CONOCIDOS POR USTEDES PERO QUE PUEDE RESULTARLES BENEFICIOSO Y PRÁCTICO TENER TODO EN </a:t>
            </a:r>
            <a:r>
              <a:rPr lang="es-ES" sz="1400" b="1" u="sng" spc="300" dirty="0">
                <a:solidFill>
                  <a:schemeClr val="bg1"/>
                </a:solidFill>
              </a:rPr>
              <a:t>UN MISMO LUGAR</a:t>
            </a:r>
          </a:p>
          <a:p>
            <a:pPr algn="ctr"/>
            <a:r>
              <a:rPr lang="es-ES" sz="1400" b="1" spc="300" dirty="0">
                <a:solidFill>
                  <a:schemeClr val="bg1"/>
                </a:solidFill>
              </a:rPr>
              <a:t>  </a:t>
            </a: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  <a:p>
            <a:pPr algn="ctr"/>
            <a:endParaRPr lang="es-E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98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3">
            <a:extLst>
              <a:ext uri="{FF2B5EF4-FFF2-40B4-BE49-F238E27FC236}">
                <a16:creationId xmlns:a16="http://schemas.microsoft.com/office/drawing/2014/main" id="{69EC4811-4640-4ABA-8519-E1D8BC03E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767" y="422776"/>
            <a:ext cx="10416466" cy="923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lvl="0" indent="-457200" algn="ctr">
              <a:buFontTx/>
              <a:buChar char="-"/>
              <a:defRPr/>
            </a:pPr>
            <a:r>
              <a:rPr lang="es-MX" b="1" u="sng" dirty="0">
                <a:solidFill>
                  <a:prstClr val="white"/>
                </a:solidFill>
              </a:rPr>
              <a:t>A partir de P10 implementamos nuevas formas de comunicar</a:t>
            </a:r>
            <a:r>
              <a:rPr lang="es-MX" dirty="0">
                <a:solidFill>
                  <a:prstClr val="white"/>
                </a:solidFill>
              </a:rPr>
              <a:t>:</a:t>
            </a:r>
          </a:p>
          <a:p>
            <a:pPr marL="457200" lvl="0" indent="-457200" algn="ctr">
              <a:buFontTx/>
              <a:buChar char="-"/>
              <a:defRPr/>
            </a:pPr>
            <a:r>
              <a:rPr lang="es-MX" b="1" dirty="0">
                <a:solidFill>
                  <a:prstClr val="white"/>
                </a:solidFill>
              </a:rPr>
              <a:t>Noti interactivo</a:t>
            </a:r>
            <a:r>
              <a:rPr lang="es-MX" dirty="0">
                <a:solidFill>
                  <a:prstClr val="white"/>
                </a:solidFill>
              </a:rPr>
              <a:t>: los legales se pueden ver haciendo clic en el botón “VER MÁS”. </a:t>
            </a:r>
          </a:p>
          <a:p>
            <a:pPr lvl="0" algn="ctr">
              <a:defRPr/>
            </a:pPr>
            <a:r>
              <a:rPr lang="es-MX" dirty="0">
                <a:solidFill>
                  <a:prstClr val="white"/>
                </a:solidFill>
              </a:rPr>
              <a:t>Tiene disponible la misma función de compartir como el catálogo (pueden enviar por WhatsApp o por mail) la página de una promo o bien todo el Noti a sus Descendencias, en caso quieran referenciar una promoción en un mail de consulta. </a:t>
            </a:r>
          </a:p>
          <a:p>
            <a:pPr lvl="0" algn="ctr">
              <a:defRPr/>
            </a:pPr>
            <a:r>
              <a:rPr lang="es-MX" dirty="0">
                <a:solidFill>
                  <a:prstClr val="white"/>
                </a:solidFill>
              </a:rPr>
              <a:t>Este Noti, incluye al final la lista de precios (TODO EN UNO A DONDE QUIERA QUE VAYAS)</a:t>
            </a:r>
          </a:p>
          <a:p>
            <a:pPr lvl="0" algn="ctr">
              <a:defRPr/>
            </a:pPr>
            <a:r>
              <a:rPr lang="es-MX" dirty="0">
                <a:solidFill>
                  <a:prstClr val="white"/>
                </a:solidFill>
              </a:rPr>
              <a:t>- Consultoras/es comenzaron a recibir los días miércoles las novedades y Ofertas de la semana.</a:t>
            </a:r>
          </a:p>
          <a:p>
            <a:pPr lvl="0" algn="ctr">
              <a:defRPr/>
            </a:pPr>
            <a:endParaRPr lang="es-MX" dirty="0">
              <a:solidFill>
                <a:prstClr val="white"/>
              </a:solidFill>
            </a:endParaRPr>
          </a:p>
          <a:p>
            <a:pPr lvl="0" algn="ctr">
              <a:defRPr/>
            </a:pPr>
            <a:r>
              <a:rPr lang="es-MX" b="1" u="sng" dirty="0">
                <a:solidFill>
                  <a:prstClr val="white"/>
                </a:solidFill>
              </a:rPr>
              <a:t>Modalidades de comunicación que mantuvimos:</a:t>
            </a:r>
          </a:p>
          <a:p>
            <a:pPr lvl="0" algn="ctr"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lvl="0" indent="-457200" algn="ctr">
              <a:buFontTx/>
              <a:buChar char="-"/>
              <a:defRPr/>
            </a:pPr>
            <a:r>
              <a:rPr lang="es-MX" b="1" dirty="0">
                <a:solidFill>
                  <a:prstClr val="white"/>
                </a:solidFill>
              </a:rPr>
              <a:t>Noti en formato PDF</a:t>
            </a:r>
            <a:r>
              <a:rPr lang="es-MX" dirty="0">
                <a:solidFill>
                  <a:prstClr val="white"/>
                </a:solidFill>
              </a:rPr>
              <a:t> con los legales: se sube a la Web para Consultoras/es &gt; Materiales para mi Negocio los Miércoles que enviamos JustNews. Es el clásico Noti para aquellas personas que prefieren descargarlo.</a:t>
            </a:r>
          </a:p>
          <a:p>
            <a:pPr marL="457200" lvl="0" indent="-457200" algn="ctr">
              <a:buFontTx/>
              <a:buChar char="-"/>
              <a:defRPr/>
            </a:pPr>
            <a:r>
              <a:rPr lang="es-MX" dirty="0">
                <a:solidFill>
                  <a:prstClr val="white"/>
                </a:solidFill>
              </a:rPr>
              <a:t>Ese mismo Miércoles (el día de envío de JustNews) se sube a la Web para Consultoras/es &gt; Materiales para mi Negocio cada promoción de manera individual (el Noti hoja por hoja) para aquellas personas que quieran descargarlas y utilizarlas en presentaciones.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1620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3">
            <a:extLst>
              <a:ext uri="{FF2B5EF4-FFF2-40B4-BE49-F238E27FC236}">
                <a16:creationId xmlns:a16="http://schemas.microsoft.com/office/drawing/2014/main" id="{69EC4811-4640-4ABA-8519-E1D8BC03E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767" y="422776"/>
            <a:ext cx="10416466" cy="867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lvl="0" indent="-457200" algn="ctr">
              <a:buFontTx/>
              <a:buChar char="-"/>
              <a:defRPr/>
            </a:pPr>
            <a:r>
              <a:rPr lang="es-MX" b="1" u="sng" dirty="0">
                <a:solidFill>
                  <a:prstClr val="white"/>
                </a:solidFill>
              </a:rPr>
              <a:t>ENVÍO DE WHATSAPP</a:t>
            </a:r>
            <a:r>
              <a:rPr lang="es-MX" dirty="0">
                <a:solidFill>
                  <a:prstClr val="white"/>
                </a:solidFill>
              </a:rPr>
              <a:t>:</a:t>
            </a:r>
          </a:p>
          <a:p>
            <a:pPr marL="457200" lvl="0" indent="-457200" algn="ctr">
              <a:buFontTx/>
              <a:buChar char="-"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lvl="0" indent="-457200" algn="ctr">
              <a:buFontTx/>
              <a:buChar char="-"/>
              <a:defRPr/>
            </a:pPr>
            <a:r>
              <a:rPr lang="es-MX" dirty="0">
                <a:solidFill>
                  <a:prstClr val="white"/>
                </a:solidFill>
              </a:rPr>
              <a:t>La recepción de mensajes vía WhatsApp es exclusiva para Líderes de Región y Niveles Superiores.</a:t>
            </a:r>
          </a:p>
          <a:p>
            <a:pPr marL="457200" lvl="0" indent="-457200" algn="ctr">
              <a:buFontTx/>
              <a:buChar char="-"/>
              <a:defRPr/>
            </a:pPr>
            <a:r>
              <a:rPr lang="es-MX" dirty="0">
                <a:solidFill>
                  <a:prstClr val="white"/>
                </a:solidFill>
              </a:rPr>
              <a:t>Lo reciben todas aquellas personas que tengan </a:t>
            </a:r>
            <a:r>
              <a:rPr lang="es-MX" b="1" dirty="0">
                <a:solidFill>
                  <a:prstClr val="white"/>
                </a:solidFill>
              </a:rPr>
              <a:t>NIVEL TÍTULO LR O SUPERIOR</a:t>
            </a:r>
            <a:r>
              <a:rPr lang="es-MX" dirty="0">
                <a:solidFill>
                  <a:prstClr val="white"/>
                </a:solidFill>
              </a:rPr>
              <a:t> según último cierre &gt; las listas de difusión se actualizan luego de cada cierre.</a:t>
            </a:r>
          </a:p>
          <a:p>
            <a:pPr marL="457200" lvl="0" indent="-457200" algn="ctr">
              <a:buFontTx/>
              <a:buChar char="-"/>
              <a:defRPr/>
            </a:pPr>
            <a:r>
              <a:rPr lang="es-MX" dirty="0">
                <a:solidFill>
                  <a:prstClr val="white"/>
                </a:solidFill>
              </a:rPr>
              <a:t>Para recibir los mensajes </a:t>
            </a:r>
            <a:r>
              <a:rPr lang="es-MX" dirty="0" err="1">
                <a:solidFill>
                  <a:prstClr val="white"/>
                </a:solidFill>
              </a:rPr>
              <a:t>debés</a:t>
            </a:r>
            <a:r>
              <a:rPr lang="es-MX" dirty="0">
                <a:solidFill>
                  <a:prstClr val="white"/>
                </a:solidFill>
              </a:rPr>
              <a:t> tener </a:t>
            </a:r>
            <a:r>
              <a:rPr lang="es-MX" b="1" dirty="0">
                <a:solidFill>
                  <a:prstClr val="white"/>
                </a:solidFill>
              </a:rPr>
              <a:t>agendado</a:t>
            </a:r>
            <a:r>
              <a:rPr lang="es-MX" dirty="0">
                <a:solidFill>
                  <a:prstClr val="white"/>
                </a:solidFill>
              </a:rPr>
              <a:t> el siguiente número: (+549) 11-2545-100 </a:t>
            </a:r>
          </a:p>
          <a:p>
            <a:pPr marL="457200" lvl="0" indent="-457200" algn="ctr">
              <a:buFontTx/>
              <a:buChar char="-"/>
              <a:defRPr/>
            </a:pPr>
            <a:r>
              <a:rPr lang="es-MX" dirty="0">
                <a:solidFill>
                  <a:prstClr val="white"/>
                </a:solidFill>
              </a:rPr>
              <a:t>Para recibirlo, además, debe estar tu número de celular cargado correctamente y completo (código de área + </a:t>
            </a:r>
            <a:r>
              <a:rPr lang="es-MX" dirty="0" err="1">
                <a:solidFill>
                  <a:prstClr val="white"/>
                </a:solidFill>
              </a:rPr>
              <a:t>nro</a:t>
            </a:r>
            <a:r>
              <a:rPr lang="es-MX" dirty="0">
                <a:solidFill>
                  <a:prstClr val="white"/>
                </a:solidFill>
              </a:rPr>
              <a:t> de celular) en tu perfil. En caso cambies tu número, por favor, realizar el cambio en el perfil e informar para poder actualizar en la base de envíos.</a:t>
            </a:r>
          </a:p>
          <a:p>
            <a:pPr marL="457200" lvl="0" indent="-457200" algn="ctr">
              <a:buFontTx/>
              <a:buChar char="-"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lvl="0" indent="-457200" algn="ctr">
              <a:buFontTx/>
              <a:buChar char="-"/>
              <a:defRPr/>
            </a:pPr>
            <a:r>
              <a:rPr lang="es-MX" dirty="0">
                <a:solidFill>
                  <a:prstClr val="white"/>
                </a:solidFill>
              </a:rPr>
              <a:t>¿Qué información se envía por WhatsApp?</a:t>
            </a:r>
          </a:p>
          <a:p>
            <a:pPr marL="457200" lvl="0" indent="-457200" algn="ctr">
              <a:buFontTx/>
              <a:buChar char="-"/>
              <a:defRPr/>
            </a:pPr>
            <a:r>
              <a:rPr lang="es-MX" dirty="0">
                <a:solidFill>
                  <a:prstClr val="white"/>
                </a:solidFill>
              </a:rPr>
              <a:t>Ofertas Semanales, </a:t>
            </a:r>
            <a:r>
              <a:rPr lang="es-MX" dirty="0" err="1">
                <a:solidFill>
                  <a:prstClr val="white"/>
                </a:solidFill>
              </a:rPr>
              <a:t>Posteos</a:t>
            </a:r>
            <a:r>
              <a:rPr lang="es-MX" dirty="0">
                <a:solidFill>
                  <a:prstClr val="white"/>
                </a:solidFill>
              </a:rPr>
              <a:t> para RRSS.</a:t>
            </a:r>
          </a:p>
          <a:p>
            <a:pPr marL="457200" lvl="0" indent="-457200" algn="ctr">
              <a:buFontTx/>
              <a:buChar char="-"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lvl="0" indent="-457200" algn="ctr">
              <a:buFontTx/>
              <a:buChar char="-"/>
              <a:defRPr/>
            </a:pPr>
            <a:r>
              <a:rPr lang="es-MX" sz="1600" dirty="0">
                <a:solidFill>
                  <a:prstClr val="white"/>
                </a:solidFill>
              </a:rPr>
              <a:t>No se responden consultas como así tampoco llamados a ese número.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4137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3">
            <a:extLst>
              <a:ext uri="{FF2B5EF4-FFF2-40B4-BE49-F238E27FC236}">
                <a16:creationId xmlns:a16="http://schemas.microsoft.com/office/drawing/2014/main" id="{69EC4811-4640-4ABA-8519-E1D8BC03E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959441" cy="9787295"/>
          </a:xfrm>
          <a:prstGeom prst="rect">
            <a:avLst/>
          </a:prstGeom>
          <a:solidFill>
            <a:schemeClr val="accent2">
              <a:lumMod val="40000"/>
              <a:lumOff val="60000"/>
              <a:alpha val="94902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lvl="0" indent="-457200" algn="ctr">
              <a:buFontTx/>
              <a:buChar char="-"/>
              <a:defRPr/>
            </a:pPr>
            <a:r>
              <a:rPr lang="es-MX" dirty="0">
                <a:solidFill>
                  <a:prstClr val="white"/>
                </a:solidFill>
              </a:rPr>
              <a:t>En la página para Consultoras/es </a:t>
            </a:r>
            <a:r>
              <a:rPr lang="es-MX" dirty="0">
                <a:solidFill>
                  <a:prstClr val="white"/>
                </a:solidFill>
                <a:hlinkClick r:id="rId2"/>
              </a:rPr>
              <a:t>www.justargentina.com</a:t>
            </a:r>
            <a:endParaRPr lang="es-MX" dirty="0">
              <a:solidFill>
                <a:prstClr val="white"/>
              </a:solidFill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MX" dirty="0">
                <a:solidFill>
                  <a:prstClr val="white"/>
                </a:solidFill>
              </a:rPr>
              <a:t>Sección </a:t>
            </a:r>
            <a:r>
              <a:rPr lang="es-MX" b="1" dirty="0">
                <a:solidFill>
                  <a:prstClr val="white"/>
                </a:solidFill>
              </a:rPr>
              <a:t>MATERIALES PARA MI NEGOCIO</a:t>
            </a:r>
            <a:r>
              <a:rPr lang="es-MX" dirty="0">
                <a:solidFill>
                  <a:prstClr val="white"/>
                </a:solidFill>
              </a:rPr>
              <a:t> está disponible la carpeta </a:t>
            </a:r>
            <a:r>
              <a:rPr lang="es-MX" b="1" dirty="0" err="1">
                <a:solidFill>
                  <a:prstClr val="white"/>
                </a:solidFill>
              </a:rPr>
              <a:t>Posteos</a:t>
            </a:r>
            <a:r>
              <a:rPr lang="es-MX" b="1" dirty="0">
                <a:solidFill>
                  <a:prstClr val="white"/>
                </a:solidFill>
              </a:rPr>
              <a:t> para Redes Sociales Consultoras/es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MX" dirty="0">
                <a:solidFill>
                  <a:prstClr val="white"/>
                </a:solidFill>
              </a:rPr>
              <a:t>Esa carpeta contiene TODOS los </a:t>
            </a:r>
            <a:r>
              <a:rPr lang="es-MX" dirty="0" err="1">
                <a:solidFill>
                  <a:prstClr val="white"/>
                </a:solidFill>
              </a:rPr>
              <a:t>posteos</a:t>
            </a:r>
            <a:r>
              <a:rPr lang="es-MX" dirty="0">
                <a:solidFill>
                  <a:prstClr val="white"/>
                </a:solidFill>
              </a:rPr>
              <a:t> que se compartieron y se actualiza luego de cada envío.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MX" dirty="0">
                <a:solidFill>
                  <a:prstClr val="white"/>
                </a:solidFill>
              </a:rPr>
              <a:t>Es una </a:t>
            </a:r>
            <a:r>
              <a:rPr lang="es-MX" b="1" dirty="0">
                <a:solidFill>
                  <a:prstClr val="white"/>
                </a:solidFill>
              </a:rPr>
              <a:t>¡Biblioteca de </a:t>
            </a:r>
            <a:r>
              <a:rPr lang="es-MX" b="1" dirty="0" err="1">
                <a:solidFill>
                  <a:prstClr val="white"/>
                </a:solidFill>
              </a:rPr>
              <a:t>Posteos</a:t>
            </a:r>
            <a:r>
              <a:rPr lang="es-MX" b="1" dirty="0">
                <a:solidFill>
                  <a:prstClr val="white"/>
                </a:solidFill>
              </a:rPr>
              <a:t>!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MX" dirty="0">
                <a:solidFill>
                  <a:prstClr val="white"/>
                </a:solidFill>
              </a:rPr>
              <a:t>Así que, cuando necesites, </a:t>
            </a:r>
            <a:r>
              <a:rPr lang="es-MX" dirty="0" err="1">
                <a:solidFill>
                  <a:prstClr val="white"/>
                </a:solidFill>
              </a:rPr>
              <a:t>podés</a:t>
            </a:r>
            <a:r>
              <a:rPr lang="es-MX" dirty="0">
                <a:solidFill>
                  <a:prstClr val="white"/>
                </a:solidFill>
              </a:rPr>
              <a:t> ingresar y elegir alguno anterior. Está ordenada por producto.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MX" dirty="0">
                <a:solidFill>
                  <a:prstClr val="white"/>
                </a:solidFill>
              </a:rPr>
              <a:t>En la Carpeta Instructivos uso Redes Sociales </a:t>
            </a:r>
            <a:r>
              <a:rPr lang="es-MX" dirty="0" err="1">
                <a:solidFill>
                  <a:prstClr val="white"/>
                </a:solidFill>
              </a:rPr>
              <a:t>tenés</a:t>
            </a:r>
            <a:r>
              <a:rPr lang="es-MX" dirty="0">
                <a:solidFill>
                  <a:prstClr val="white"/>
                </a:solidFill>
              </a:rPr>
              <a:t> disponibles </a:t>
            </a:r>
            <a:r>
              <a:rPr lang="es-MX" dirty="0" err="1">
                <a:solidFill>
                  <a:prstClr val="white"/>
                </a:solidFill>
              </a:rPr>
              <a:t>tips</a:t>
            </a:r>
            <a:r>
              <a:rPr lang="es-MX" dirty="0">
                <a:solidFill>
                  <a:prstClr val="white"/>
                </a:solidFill>
              </a:rPr>
              <a:t> sobre VIVOS en Instagram.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MX" dirty="0">
                <a:solidFill>
                  <a:prstClr val="white"/>
                </a:solidFill>
              </a:rPr>
              <a:t>Te invitamos a navegarla </a:t>
            </a:r>
            <a:r>
              <a:rPr lang="es-MX" dirty="0">
                <a:solidFill>
                  <a:prstClr val="white"/>
                </a:solidFill>
                <a:sym typeface="Wingdings" panose="05000000000000000000" pitchFamily="2" charset="2"/>
              </a:rPr>
              <a:t></a:t>
            </a:r>
            <a:endParaRPr lang="es-MX" dirty="0">
              <a:solidFill>
                <a:prstClr val="white"/>
              </a:solidFill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MX" dirty="0">
              <a:solidFill>
                <a:prstClr val="white"/>
              </a:solidFill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72EDF87-B8C8-4387-A329-3E6DA5667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9440" y="161600"/>
            <a:ext cx="5238056" cy="377984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C1A4ADB-F0BA-4EB9-89F4-965D820A8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9991" y="1052829"/>
            <a:ext cx="4705073" cy="3050214"/>
          </a:xfrm>
          <a:prstGeom prst="rect">
            <a:avLst/>
          </a:prstGeom>
        </p:spPr>
      </p:pic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3735D0E2-E06B-4341-B75E-FFCF92B38517}"/>
              </a:ext>
            </a:extLst>
          </p:cNvPr>
          <p:cNvSpPr/>
          <p:nvPr/>
        </p:nvSpPr>
        <p:spPr>
          <a:xfrm>
            <a:off x="5930283" y="2530136"/>
            <a:ext cx="1109708" cy="577048"/>
          </a:xfrm>
          <a:prstGeom prst="rightArrow">
            <a:avLst/>
          </a:prstGeom>
          <a:solidFill>
            <a:srgbClr val="C19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9E23CA1-A8C7-4991-AA3B-20D2B5D554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213" y="4103043"/>
            <a:ext cx="3142696" cy="2546982"/>
          </a:xfrm>
          <a:prstGeom prst="rect">
            <a:avLst/>
          </a:prstGeom>
        </p:spPr>
      </p:pic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C02741BF-1ABC-4E93-83FA-4D485581F896}"/>
              </a:ext>
            </a:extLst>
          </p:cNvPr>
          <p:cNvSpPr/>
          <p:nvPr/>
        </p:nvSpPr>
        <p:spPr>
          <a:xfrm rot="6554310">
            <a:off x="9217313" y="4490255"/>
            <a:ext cx="1419905" cy="468793"/>
          </a:xfrm>
          <a:prstGeom prst="rightArrow">
            <a:avLst/>
          </a:prstGeom>
          <a:solidFill>
            <a:srgbClr val="C19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3989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AB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7CBE246-DEF5-5449-BEBE-8C3C8CA1D30C}"/>
              </a:ext>
            </a:extLst>
          </p:cNvPr>
          <p:cNvGrpSpPr/>
          <p:nvPr/>
        </p:nvGrpSpPr>
        <p:grpSpPr>
          <a:xfrm>
            <a:off x="-1011224" y="56924"/>
            <a:ext cx="6393011" cy="6801076"/>
            <a:chOff x="192382" y="0"/>
            <a:chExt cx="6446520" cy="6858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8EB6CB8-7918-F343-997D-2F265D1346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93432" y="276663"/>
              <a:ext cx="2151963" cy="4655883"/>
            </a:xfrm>
            <a:prstGeom prst="roundRect">
              <a:avLst>
                <a:gd name="adj" fmla="val 7444"/>
              </a:avLst>
            </a:prstGeom>
          </p:spPr>
        </p:pic>
        <p:pic>
          <p:nvPicPr>
            <p:cNvPr id="8" name="Picture 7" descr="A hand holding a black smartphone&#10;&#10;Description automatically generated with low confidence">
              <a:extLst>
                <a:ext uri="{FF2B5EF4-FFF2-40B4-BE49-F238E27FC236}">
                  <a16:creationId xmlns:a16="http://schemas.microsoft.com/office/drawing/2014/main" id="{10D6B90F-6F0C-0044-A8D9-9FA197356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2382" y="0"/>
              <a:ext cx="6446520" cy="6858000"/>
            </a:xfrm>
            <a:prstGeom prst="rect">
              <a:avLst/>
            </a:prstGeom>
          </p:spPr>
        </p:pic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0F3C58F-DD76-A242-87B7-6AB65D235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2497" y="555320"/>
            <a:ext cx="7379316" cy="5206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4800" b="1" dirty="0">
                <a:solidFill>
                  <a:schemeClr val="bg1"/>
                </a:solidFill>
                <a:latin typeface="Museo Sans 500" panose="02000000000000000000" pitchFamily="2" charset="77"/>
              </a:rPr>
              <a:t>CATÁLOGO WHATSAPP</a:t>
            </a:r>
          </a:p>
          <a:p>
            <a:pPr marL="0" indent="0">
              <a:buNone/>
            </a:pPr>
            <a:r>
              <a:rPr lang="es-ES_tradnl" sz="2900" b="1" dirty="0">
                <a:solidFill>
                  <a:schemeClr val="bg1"/>
                </a:solidFill>
              </a:rPr>
              <a:t>LINK: </a:t>
            </a:r>
            <a:r>
              <a:rPr lang="es-ES_tradnl" sz="2900" dirty="0">
                <a:solidFill>
                  <a:srgbClr val="9CAB8F"/>
                </a:solidFill>
                <a:hlinkClick r:id="rId5"/>
              </a:rPr>
              <a:t>http://catalogo.justargentina.com/</a:t>
            </a:r>
            <a:endParaRPr lang="es-ES_tradnl" sz="2900" dirty="0">
              <a:solidFill>
                <a:srgbClr val="9CAB8F"/>
              </a:solidFill>
            </a:endParaRPr>
          </a:p>
          <a:p>
            <a:pPr marL="0" indent="0">
              <a:buNone/>
            </a:pPr>
            <a:r>
              <a:rPr lang="es-ES_tradnl" sz="2900" dirty="0">
                <a:solidFill>
                  <a:schemeClr val="bg1"/>
                </a:solidFill>
              </a:rPr>
              <a:t>Se actualiza el mismo día que enviamos </a:t>
            </a:r>
            <a:r>
              <a:rPr lang="es-ES_tradnl" sz="2900" dirty="0" err="1">
                <a:solidFill>
                  <a:schemeClr val="bg1"/>
                </a:solidFill>
              </a:rPr>
              <a:t>JustNews</a:t>
            </a:r>
            <a:r>
              <a:rPr lang="es-ES_tradnl" sz="29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s-ES_tradnl" sz="2900" dirty="0">
                <a:solidFill>
                  <a:schemeClr val="bg1"/>
                </a:solidFill>
              </a:rPr>
              <a:t>Lo actualizamos desde  Compañía.</a:t>
            </a:r>
          </a:p>
          <a:p>
            <a:pPr marL="0" indent="0">
              <a:buNone/>
            </a:pPr>
            <a:r>
              <a:rPr lang="es-ES_tradnl" sz="2900" dirty="0">
                <a:solidFill>
                  <a:schemeClr val="bg1"/>
                </a:solidFill>
              </a:rPr>
              <a:t>El link es siempre el mismo.</a:t>
            </a:r>
          </a:p>
          <a:p>
            <a:pPr marL="0" indent="0">
              <a:buNone/>
            </a:pPr>
            <a:r>
              <a:rPr lang="es-ES_tradnl" sz="2900" dirty="0">
                <a:solidFill>
                  <a:schemeClr val="bg1"/>
                </a:solidFill>
              </a:rPr>
              <a:t>Si </a:t>
            </a:r>
            <a:r>
              <a:rPr lang="es-ES_tradnl" sz="2900" dirty="0" err="1">
                <a:solidFill>
                  <a:schemeClr val="bg1"/>
                </a:solidFill>
              </a:rPr>
              <a:t>querés</a:t>
            </a:r>
            <a:r>
              <a:rPr lang="es-ES_tradnl" sz="2900" dirty="0">
                <a:solidFill>
                  <a:schemeClr val="bg1"/>
                </a:solidFill>
              </a:rPr>
              <a:t> saber y conocer un poco más del Catálogo, tenemos disponible el siguiente documento &gt; </a:t>
            </a:r>
            <a:r>
              <a:rPr lang="es-ES_tradnl" sz="2900" dirty="0">
                <a:solidFill>
                  <a:schemeClr val="bg1"/>
                </a:solidFill>
                <a:hlinkClick r:id="rId6"/>
              </a:rPr>
              <a:t>Ver Información Catálogo</a:t>
            </a:r>
            <a:endParaRPr lang="es-ES_tradnl" sz="29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ES_tradnl" sz="4800" b="1" dirty="0">
              <a:solidFill>
                <a:schemeClr val="bg1"/>
              </a:solidFill>
              <a:latin typeface="Museo Sans 500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516482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>
            <a:extLst>
              <a:ext uri="{FF2B5EF4-FFF2-40B4-BE49-F238E27FC236}">
                <a16:creationId xmlns:a16="http://schemas.microsoft.com/office/drawing/2014/main" id="{A496F7ED-4DBD-4F35-81CA-6C8A721D4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4749" y="6378002"/>
            <a:ext cx="653749" cy="522322"/>
          </a:xfrm>
          <a:prstGeom prst="rect">
            <a:avLst/>
          </a:prstGeom>
        </p:spPr>
      </p:pic>
      <p:pic>
        <p:nvPicPr>
          <p:cNvPr id="18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B2E5934-EDE6-4C1C-A08B-90DD5735AC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198"/>
          <a:stretch/>
        </p:blipFill>
        <p:spPr>
          <a:xfrm>
            <a:off x="26509" y="8324"/>
            <a:ext cx="3008240" cy="6877060"/>
          </a:xfrm>
          <a:prstGeom prst="rect">
            <a:avLst/>
          </a:prstGeom>
        </p:spPr>
      </p:pic>
      <p:pic>
        <p:nvPicPr>
          <p:cNvPr id="24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2F78E70F-FCBC-4E57-A80F-CC3156F23F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30"/>
          <a:stretch/>
        </p:blipFill>
        <p:spPr>
          <a:xfrm>
            <a:off x="9400380" y="59866"/>
            <a:ext cx="2765111" cy="6877060"/>
          </a:xfrm>
          <a:prstGeom prst="rect">
            <a:avLst/>
          </a:prstGeom>
        </p:spPr>
      </p:pic>
      <p:sp>
        <p:nvSpPr>
          <p:cNvPr id="6" name="Marcador de texto 6">
            <a:extLst>
              <a:ext uri="{FF2B5EF4-FFF2-40B4-BE49-F238E27FC236}">
                <a16:creationId xmlns:a16="http://schemas.microsoft.com/office/drawing/2014/main" id="{B7D698C1-FB13-4E0B-B0FD-28C41565044A}"/>
              </a:ext>
            </a:extLst>
          </p:cNvPr>
          <p:cNvSpPr txBox="1">
            <a:spLocks/>
          </p:cNvSpPr>
          <p:nvPr/>
        </p:nvSpPr>
        <p:spPr>
          <a:xfrm>
            <a:off x="552475" y="2467487"/>
            <a:ext cx="3477987" cy="1292394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LÍNEA PRINCIPAL:</a:t>
            </a:r>
            <a:r>
              <a:rPr lang="es-AR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marL="0" indent="0" algn="ctr">
              <a:buNone/>
            </a:pPr>
            <a:r>
              <a:rPr lang="es-A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Llamar cuando no se tiene en claro qué sector podría resolver la consulta/duda y ser derivada/o.</a:t>
            </a:r>
          </a:p>
          <a:p>
            <a:pPr marL="0" indent="0" algn="ctr">
              <a:buNone/>
            </a:pPr>
            <a:endParaRPr lang="es-ES" sz="2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arcador de texto 30">
            <a:extLst>
              <a:ext uri="{FF2B5EF4-FFF2-40B4-BE49-F238E27FC236}">
                <a16:creationId xmlns:a16="http://schemas.microsoft.com/office/drawing/2014/main" id="{D6688408-27FD-477E-BCF2-079958DE658E}"/>
              </a:ext>
            </a:extLst>
          </p:cNvPr>
          <p:cNvSpPr txBox="1">
            <a:spLocks/>
          </p:cNvSpPr>
          <p:nvPr/>
        </p:nvSpPr>
        <p:spPr>
          <a:xfrm>
            <a:off x="3933359" y="2456064"/>
            <a:ext cx="3709105" cy="1830061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ATENCIÓN AL CLIENTE:</a:t>
            </a:r>
          </a:p>
          <a:p>
            <a:pPr marL="0" indent="0" algn="ctr">
              <a:buNone/>
            </a:pPr>
            <a:r>
              <a:rPr lang="es-A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 recomienda esta línea para compartir con cliente final para que llame en caso de dudas o consultas.</a:t>
            </a:r>
          </a:p>
          <a:p>
            <a:pPr marL="0" indent="0" algn="ctr">
              <a:buNone/>
            </a:pPr>
            <a:endParaRPr lang="es-ES" sz="2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buNone/>
            </a:pPr>
            <a:endParaRPr lang="es-ES" sz="2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Marcador de texto 34">
            <a:extLst>
              <a:ext uri="{FF2B5EF4-FFF2-40B4-BE49-F238E27FC236}">
                <a16:creationId xmlns:a16="http://schemas.microsoft.com/office/drawing/2014/main" id="{9E6EC3B3-F24C-4971-B50D-7389907EFC9D}"/>
              </a:ext>
            </a:extLst>
          </p:cNvPr>
          <p:cNvSpPr txBox="1">
            <a:spLocks/>
          </p:cNvSpPr>
          <p:nvPr/>
        </p:nvSpPr>
        <p:spPr>
          <a:xfrm>
            <a:off x="1432781" y="4238225"/>
            <a:ext cx="1601968" cy="422570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6842-1900</a:t>
            </a:r>
          </a:p>
        </p:txBody>
      </p:sp>
      <p:pic>
        <p:nvPicPr>
          <p:cNvPr id="9" name="Marcador de posición de imagen 50" descr="Auricular contorno">
            <a:extLst>
              <a:ext uri="{FF2B5EF4-FFF2-40B4-BE49-F238E27FC236}">
                <a16:creationId xmlns:a16="http://schemas.microsoft.com/office/drawing/2014/main" id="{8E7CCDB5-F2CF-4D54-A3E2-65332091D7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783959" y="1640736"/>
            <a:ext cx="862926" cy="862926"/>
          </a:xfrm>
          <a:prstGeom prst="ellipse">
            <a:avLst/>
          </a:prstGeom>
        </p:spPr>
      </p:pic>
      <p:pic>
        <p:nvPicPr>
          <p:cNvPr id="10" name="Marcador de posición de imagen 72" descr="Centro de llamadas contorno">
            <a:extLst>
              <a:ext uri="{FF2B5EF4-FFF2-40B4-BE49-F238E27FC236}">
                <a16:creationId xmlns:a16="http://schemas.microsoft.com/office/drawing/2014/main" id="{68F34D0C-4D31-475F-B8CC-32D91BE6FA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412951" y="1626517"/>
            <a:ext cx="867600" cy="840970"/>
          </a:xfrm>
          <a:prstGeom prst="ellipse">
            <a:avLst/>
          </a:prstGeom>
        </p:spPr>
      </p:pic>
      <p:sp>
        <p:nvSpPr>
          <p:cNvPr id="11" name="Marcador de texto 29">
            <a:extLst>
              <a:ext uri="{FF2B5EF4-FFF2-40B4-BE49-F238E27FC236}">
                <a16:creationId xmlns:a16="http://schemas.microsoft.com/office/drawing/2014/main" id="{F42CEB1B-F400-486C-BFB5-7580E0B38469}"/>
              </a:ext>
            </a:extLst>
          </p:cNvPr>
          <p:cNvSpPr txBox="1">
            <a:spLocks/>
          </p:cNvSpPr>
          <p:nvPr/>
        </p:nvSpPr>
        <p:spPr>
          <a:xfrm>
            <a:off x="7857187" y="2449716"/>
            <a:ext cx="4135246" cy="1310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EXCLUSIVA – COBRANZAS:</a:t>
            </a:r>
          </a:p>
          <a:p>
            <a:pPr algn="ctr"/>
            <a:r>
              <a:rPr lang="es-AR" sz="20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esta línea debe usarse para dudas y consultas referentes a deudas,  pagos y/o cobranzas.</a:t>
            </a:r>
            <a:endParaRPr lang="es-ES" sz="2000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Marcador de texto 35">
            <a:extLst>
              <a:ext uri="{FF2B5EF4-FFF2-40B4-BE49-F238E27FC236}">
                <a16:creationId xmlns:a16="http://schemas.microsoft.com/office/drawing/2014/main" id="{FCE25B44-A387-4863-92B9-868B21EFC47D}"/>
              </a:ext>
            </a:extLst>
          </p:cNvPr>
          <p:cNvSpPr txBox="1">
            <a:spLocks/>
          </p:cNvSpPr>
          <p:nvPr/>
        </p:nvSpPr>
        <p:spPr>
          <a:xfrm>
            <a:off x="8862071" y="4126588"/>
            <a:ext cx="2125477" cy="499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0800-112-5855</a:t>
            </a:r>
          </a:p>
        </p:txBody>
      </p:sp>
      <p:pic>
        <p:nvPicPr>
          <p:cNvPr id="13" name="Marcador de posición de imagen 70" descr="Tarjeta de crédito contorno">
            <a:extLst>
              <a:ext uri="{FF2B5EF4-FFF2-40B4-BE49-F238E27FC236}">
                <a16:creationId xmlns:a16="http://schemas.microsoft.com/office/drawing/2014/main" id="{9DA8B86D-E0F5-4B54-A8B3-19466A7503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62" r="62"/>
          <a:stretch/>
        </p:blipFill>
        <p:spPr>
          <a:xfrm>
            <a:off x="9246861" y="1494101"/>
            <a:ext cx="1008306" cy="1009561"/>
          </a:xfrm>
          <a:prstGeom prst="ellipse">
            <a:avLst/>
          </a:prstGeom>
          <a:noFill/>
          <a:ln w="19050">
            <a:noFill/>
          </a:ln>
        </p:spPr>
      </p:pic>
      <p:sp>
        <p:nvSpPr>
          <p:cNvPr id="14" name="Marcador de texto 35">
            <a:extLst>
              <a:ext uri="{FF2B5EF4-FFF2-40B4-BE49-F238E27FC236}">
                <a16:creationId xmlns:a16="http://schemas.microsoft.com/office/drawing/2014/main" id="{19596B82-5B7A-44CD-B4E5-E5B0EAEC0E0A}"/>
              </a:ext>
            </a:extLst>
          </p:cNvPr>
          <p:cNvSpPr txBox="1">
            <a:spLocks/>
          </p:cNvSpPr>
          <p:nvPr/>
        </p:nvSpPr>
        <p:spPr>
          <a:xfrm>
            <a:off x="4342630" y="4140767"/>
            <a:ext cx="3008241" cy="499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0810-112-5878 (JUST)</a:t>
            </a:r>
            <a:endParaRPr lang="es-E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3393267-73B9-492D-AED8-4EE43C49F1D4}"/>
              </a:ext>
            </a:extLst>
          </p:cNvPr>
          <p:cNvSpPr txBox="1"/>
          <p:nvPr/>
        </p:nvSpPr>
        <p:spPr>
          <a:xfrm>
            <a:off x="1630906" y="871869"/>
            <a:ext cx="8778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es-ES" sz="3600" dirty="0">
                <a:solidFill>
                  <a:srgbClr val="C96996"/>
                </a:solidFill>
                <a:latin typeface="MuseoSans-300" panose="02000000000000000000" pitchFamily="50" charset="0"/>
              </a:rPr>
              <a:t>TELÉFONOS DE CONTACTO</a:t>
            </a:r>
          </a:p>
        </p:txBody>
      </p:sp>
    </p:spTree>
    <p:extLst>
      <p:ext uri="{BB962C8B-B14F-4D97-AF65-F5344CB8AC3E}">
        <p14:creationId xmlns:p14="http://schemas.microsoft.com/office/powerpoint/2010/main" val="42671358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/>
      <p:bldP spid="12" grpId="0"/>
      <p:bldP spid="14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6DE0BD0-B97B-CD4C-AB31-A43088026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83F336-9073-CF40-BB05-A0FC0E5D4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4422" y="446508"/>
            <a:ext cx="1323594" cy="73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81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9309</TotalTime>
  <Words>3260</Words>
  <Application>Microsoft Office PowerPoint</Application>
  <PresentationFormat>Panorámica</PresentationFormat>
  <Paragraphs>442</Paragraphs>
  <Slides>34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34</vt:i4>
      </vt:variant>
    </vt:vector>
  </HeadingPairs>
  <TitlesOfParts>
    <vt:vector size="46" baseType="lpstr">
      <vt:lpstr>Arial</vt:lpstr>
      <vt:lpstr>Calibri</vt:lpstr>
      <vt:lpstr>Calibri Light</vt:lpstr>
      <vt:lpstr>Museo 500</vt:lpstr>
      <vt:lpstr>Museo Sans 500</vt:lpstr>
      <vt:lpstr>MuseoSans-300</vt:lpstr>
      <vt:lpstr>Wingdings</vt:lpstr>
      <vt:lpstr>Office Theme</vt:lpstr>
      <vt:lpstr>1_Office Theme</vt:lpstr>
      <vt:lpstr>Tema de Office</vt:lpstr>
      <vt:lpstr>1_Tema de Office</vt:lpstr>
      <vt:lpstr>2_Office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Paula Miguez</cp:lastModifiedBy>
  <cp:revision>866</cp:revision>
  <dcterms:created xsi:type="dcterms:W3CDTF">2020-10-08T14:24:13Z</dcterms:created>
  <dcterms:modified xsi:type="dcterms:W3CDTF">2021-10-01T18:47:43Z</dcterms:modified>
</cp:coreProperties>
</file>