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4"/>
  </p:notesMasterIdLst>
  <p:handoutMasterIdLst>
    <p:handoutMasterId r:id="rId45"/>
  </p:handoutMasterIdLst>
  <p:sldIdLst>
    <p:sldId id="2315" r:id="rId2"/>
    <p:sldId id="2285" r:id="rId3"/>
    <p:sldId id="2673" r:id="rId4"/>
    <p:sldId id="2745" r:id="rId5"/>
    <p:sldId id="2771" r:id="rId6"/>
    <p:sldId id="2325" r:id="rId7"/>
    <p:sldId id="2736" r:id="rId8"/>
    <p:sldId id="2772" r:id="rId9"/>
    <p:sldId id="2672" r:id="rId10"/>
    <p:sldId id="2774" r:id="rId11"/>
    <p:sldId id="2773" r:id="rId12"/>
    <p:sldId id="2775" r:id="rId13"/>
    <p:sldId id="2770" r:id="rId14"/>
    <p:sldId id="2776" r:id="rId15"/>
    <p:sldId id="2764" r:id="rId16"/>
    <p:sldId id="2765" r:id="rId17"/>
    <p:sldId id="2768" r:id="rId18"/>
    <p:sldId id="2734" r:id="rId19"/>
    <p:sldId id="2735" r:id="rId20"/>
    <p:sldId id="2777" r:id="rId21"/>
    <p:sldId id="2712" r:id="rId22"/>
    <p:sldId id="2710" r:id="rId23"/>
    <p:sldId id="2778" r:id="rId24"/>
    <p:sldId id="2713" r:id="rId25"/>
    <p:sldId id="2699" r:id="rId26"/>
    <p:sldId id="2738" r:id="rId27"/>
    <p:sldId id="2739" r:id="rId28"/>
    <p:sldId id="2757" r:id="rId29"/>
    <p:sldId id="2769" r:id="rId30"/>
    <p:sldId id="2716" r:id="rId31"/>
    <p:sldId id="2714" r:id="rId32"/>
    <p:sldId id="2758" r:id="rId33"/>
    <p:sldId id="2759" r:id="rId34"/>
    <p:sldId id="2760" r:id="rId35"/>
    <p:sldId id="2444" r:id="rId36"/>
    <p:sldId id="2749" r:id="rId37"/>
    <p:sldId id="2761" r:id="rId38"/>
    <p:sldId id="2750" r:id="rId39"/>
    <p:sldId id="2717" r:id="rId40"/>
    <p:sldId id="2754" r:id="rId41"/>
    <p:sldId id="2718" r:id="rId42"/>
    <p:sldId id="245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95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4B812FE-1B42-4637-82F4-FEE952C050AA}" name="Lorena Ruiz" initials="LR" userId="S::lorena.ruiz@justargentina.com::bd9b6e54-ec96-4c18-a311-ecbe5ec9c33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keting Just Argentina" initials="MJA" lastIdx="1" clrIdx="0">
    <p:extLst>
      <p:ext uri="{19B8F6BF-5375-455C-9EA6-DF929625EA0E}">
        <p15:presenceInfo xmlns:p15="http://schemas.microsoft.com/office/powerpoint/2012/main" userId="S::marketing@justargentina.com::c62740c8-6139-488f-951c-a205fed9c6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BF5"/>
    <a:srgbClr val="9AA96B"/>
    <a:srgbClr val="6599AB"/>
    <a:srgbClr val="8BB1BF"/>
    <a:srgbClr val="FF8D5B"/>
    <a:srgbClr val="FFD6C7"/>
    <a:srgbClr val="FFFFFF"/>
    <a:srgbClr val="AEBA88"/>
    <a:srgbClr val="BAC498"/>
    <a:srgbClr val="7A6B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59" autoAdjust="0"/>
    <p:restoredTop sz="96247" autoAdjust="0"/>
  </p:normalViewPr>
  <p:slideViewPr>
    <p:cSldViewPr snapToGrid="0" snapToObjects="1" showGuides="1">
      <p:cViewPr>
        <p:scale>
          <a:sx n="100" d="100"/>
          <a:sy n="100" d="100"/>
        </p:scale>
        <p:origin x="834" y="318"/>
      </p:cViewPr>
      <p:guideLst>
        <p:guide orient="horz" pos="2160"/>
        <p:guide pos="3840"/>
        <p:guide pos="2955"/>
      </p:guideLst>
    </p:cSldViewPr>
  </p:slideViewPr>
  <p:notesTextViewPr>
    <p:cViewPr>
      <p:scale>
        <a:sx n="1" d="1"/>
        <a:sy n="1" d="1"/>
      </p:scale>
      <p:origin x="0" y="0"/>
    </p:cViewPr>
  </p:notesTextViewPr>
  <p:sorterViewPr>
    <p:cViewPr>
      <p:scale>
        <a:sx n="200" d="100"/>
        <a:sy n="200" d="100"/>
      </p:scale>
      <p:origin x="0" y="0"/>
    </p:cViewPr>
  </p:sorterViewPr>
  <p:notesViewPr>
    <p:cSldViewPr snapToGrid="0" snapToObjects="1">
      <p:cViewPr varScale="1">
        <p:scale>
          <a:sx n="48" d="100"/>
          <a:sy n="48" d="100"/>
        </p:scale>
        <p:origin x="2684" y="4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4329E7FD-2630-241A-9921-9D9764C2467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a:extLst>
              <a:ext uri="{FF2B5EF4-FFF2-40B4-BE49-F238E27FC236}">
                <a16:creationId xmlns:a16="http://schemas.microsoft.com/office/drawing/2014/main" id="{C06CEB1D-C390-B8FC-3C41-75D0995959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B17471-AC1E-487B-B788-6FF152BF944B}" type="datetimeFigureOut">
              <a:rPr lang="es-AR" smtClean="0"/>
              <a:t>17/3/2024</a:t>
            </a:fld>
            <a:endParaRPr lang="es-AR"/>
          </a:p>
        </p:txBody>
      </p:sp>
      <p:sp>
        <p:nvSpPr>
          <p:cNvPr id="4" name="Marcador de pie de página 3">
            <a:extLst>
              <a:ext uri="{FF2B5EF4-FFF2-40B4-BE49-F238E27FC236}">
                <a16:creationId xmlns:a16="http://schemas.microsoft.com/office/drawing/2014/main" id="{2D60A9B1-DE1D-F68C-35D6-0F1C0A13AD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5" name="Marcador de número de diapositiva 4">
            <a:extLst>
              <a:ext uri="{FF2B5EF4-FFF2-40B4-BE49-F238E27FC236}">
                <a16:creationId xmlns:a16="http://schemas.microsoft.com/office/drawing/2014/main" id="{EF4BE313-EAA3-CB91-9546-44CA41CB4E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7D2A7C-6B51-4B77-AB91-585533943EB5}" type="slidenum">
              <a:rPr lang="es-AR" smtClean="0"/>
              <a:t>‹Nº›</a:t>
            </a:fld>
            <a:endParaRPr lang="es-AR"/>
          </a:p>
        </p:txBody>
      </p:sp>
    </p:spTree>
    <p:extLst>
      <p:ext uri="{BB962C8B-B14F-4D97-AF65-F5344CB8AC3E}">
        <p14:creationId xmlns:p14="http://schemas.microsoft.com/office/powerpoint/2010/main" val="14777700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8BF6C0-2265-410E-818A-427AB31DA4DA}" type="datetimeFigureOut">
              <a:rPr lang="es-AR" smtClean="0"/>
              <a:t>17/3/2024</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77F05C-032B-4DD2-9D8C-AF060E33AB43}" type="slidenum">
              <a:rPr lang="es-AR" smtClean="0"/>
              <a:t>‹Nº›</a:t>
            </a:fld>
            <a:endParaRPr lang="es-AR"/>
          </a:p>
        </p:txBody>
      </p:sp>
    </p:spTree>
    <p:extLst>
      <p:ext uri="{BB962C8B-B14F-4D97-AF65-F5344CB8AC3E}">
        <p14:creationId xmlns:p14="http://schemas.microsoft.com/office/powerpoint/2010/main" val="3870137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E377F05C-032B-4DD2-9D8C-AF060E33AB43}" type="slidenum">
              <a:rPr lang="es-AR" smtClean="0"/>
              <a:t>2</a:t>
            </a:fld>
            <a:endParaRPr lang="es-AR"/>
          </a:p>
        </p:txBody>
      </p:sp>
    </p:spTree>
    <p:extLst>
      <p:ext uri="{BB962C8B-B14F-4D97-AF65-F5344CB8AC3E}">
        <p14:creationId xmlns:p14="http://schemas.microsoft.com/office/powerpoint/2010/main" val="515151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E377F05C-032B-4DD2-9D8C-AF060E33AB43}" type="slidenum">
              <a:rPr lang="es-AR" smtClean="0"/>
              <a:t>25</a:t>
            </a:fld>
            <a:endParaRPr lang="es-AR"/>
          </a:p>
        </p:txBody>
      </p:sp>
    </p:spTree>
    <p:extLst>
      <p:ext uri="{BB962C8B-B14F-4D97-AF65-F5344CB8AC3E}">
        <p14:creationId xmlns:p14="http://schemas.microsoft.com/office/powerpoint/2010/main" val="3397034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E377F05C-032B-4DD2-9D8C-AF060E33AB43}" type="slidenum">
              <a:rPr lang="es-AR" smtClean="0"/>
              <a:t>26</a:t>
            </a:fld>
            <a:endParaRPr lang="es-AR"/>
          </a:p>
        </p:txBody>
      </p:sp>
    </p:spTree>
    <p:extLst>
      <p:ext uri="{BB962C8B-B14F-4D97-AF65-F5344CB8AC3E}">
        <p14:creationId xmlns:p14="http://schemas.microsoft.com/office/powerpoint/2010/main" val="3759438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E377F05C-032B-4DD2-9D8C-AF060E33AB43}" type="slidenum">
              <a:rPr lang="es-AR" smtClean="0"/>
              <a:t>27</a:t>
            </a:fld>
            <a:endParaRPr lang="es-AR"/>
          </a:p>
        </p:txBody>
      </p:sp>
    </p:spTree>
    <p:extLst>
      <p:ext uri="{BB962C8B-B14F-4D97-AF65-F5344CB8AC3E}">
        <p14:creationId xmlns:p14="http://schemas.microsoft.com/office/powerpoint/2010/main" val="418803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A966F-13A3-71F3-15E6-5CDFF630DCE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AFEFB7D-4B79-AC10-95FD-E5EC3A080EA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7CBF376-0C39-6BA0-9251-FE09AE7871DA}"/>
              </a:ext>
            </a:extLst>
          </p:cNvPr>
          <p:cNvSpPr>
            <a:spLocks noGrp="1"/>
          </p:cNvSpPr>
          <p:nvPr>
            <p:ph type="body" idx="1"/>
          </p:nvPr>
        </p:nvSpPr>
        <p:spPr/>
        <p:txBody>
          <a:bodyPr/>
          <a:lstStyle/>
          <a:p>
            <a:endParaRPr lang="es-AR" dirty="0"/>
          </a:p>
        </p:txBody>
      </p:sp>
      <p:sp>
        <p:nvSpPr>
          <p:cNvPr id="4" name="Marcador de número de diapositiva 3">
            <a:extLst>
              <a:ext uri="{FF2B5EF4-FFF2-40B4-BE49-F238E27FC236}">
                <a16:creationId xmlns:a16="http://schemas.microsoft.com/office/drawing/2014/main" id="{B1513827-A19A-D144-54AC-38F38AD09AA9}"/>
              </a:ext>
            </a:extLst>
          </p:cNvPr>
          <p:cNvSpPr>
            <a:spLocks noGrp="1"/>
          </p:cNvSpPr>
          <p:nvPr>
            <p:ph type="sldNum" sz="quarter" idx="5"/>
          </p:nvPr>
        </p:nvSpPr>
        <p:spPr/>
        <p:txBody>
          <a:bodyPr/>
          <a:lstStyle/>
          <a:p>
            <a:fld id="{E377F05C-032B-4DD2-9D8C-AF060E33AB43}" type="slidenum">
              <a:rPr lang="es-AR" smtClean="0"/>
              <a:t>28</a:t>
            </a:fld>
            <a:endParaRPr lang="es-AR"/>
          </a:p>
        </p:txBody>
      </p:sp>
    </p:spTree>
    <p:extLst>
      <p:ext uri="{BB962C8B-B14F-4D97-AF65-F5344CB8AC3E}">
        <p14:creationId xmlns:p14="http://schemas.microsoft.com/office/powerpoint/2010/main" val="4101183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E377F05C-032B-4DD2-9D8C-AF060E33AB43}" type="slidenum">
              <a:rPr lang="es-AR" smtClean="0"/>
              <a:t>31</a:t>
            </a:fld>
            <a:endParaRPr lang="es-AR"/>
          </a:p>
        </p:txBody>
      </p:sp>
    </p:spTree>
    <p:extLst>
      <p:ext uri="{BB962C8B-B14F-4D97-AF65-F5344CB8AC3E}">
        <p14:creationId xmlns:p14="http://schemas.microsoft.com/office/powerpoint/2010/main" val="3072139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06283-4FF7-C7CB-4550-C85082A3E00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CEF6590-50EB-872F-B19D-F5ECB99D408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6ACE446-C1A3-42AE-4FCD-6878B68FAF72}"/>
              </a:ext>
            </a:extLst>
          </p:cNvPr>
          <p:cNvSpPr>
            <a:spLocks noGrp="1"/>
          </p:cNvSpPr>
          <p:nvPr>
            <p:ph type="body" idx="1"/>
          </p:nvPr>
        </p:nvSpPr>
        <p:spPr/>
        <p:txBody>
          <a:bodyPr/>
          <a:lstStyle/>
          <a:p>
            <a:endParaRPr lang="es-AR" dirty="0"/>
          </a:p>
        </p:txBody>
      </p:sp>
      <p:sp>
        <p:nvSpPr>
          <p:cNvPr id="4" name="Marcador de número de diapositiva 3">
            <a:extLst>
              <a:ext uri="{FF2B5EF4-FFF2-40B4-BE49-F238E27FC236}">
                <a16:creationId xmlns:a16="http://schemas.microsoft.com/office/drawing/2014/main" id="{49B52D84-0189-78B9-6E67-C3CF248F3DA8}"/>
              </a:ext>
            </a:extLst>
          </p:cNvPr>
          <p:cNvSpPr>
            <a:spLocks noGrp="1"/>
          </p:cNvSpPr>
          <p:nvPr>
            <p:ph type="sldNum" sz="quarter" idx="5"/>
          </p:nvPr>
        </p:nvSpPr>
        <p:spPr/>
        <p:txBody>
          <a:bodyPr/>
          <a:lstStyle/>
          <a:p>
            <a:fld id="{E377F05C-032B-4DD2-9D8C-AF060E33AB43}" type="slidenum">
              <a:rPr lang="es-AR" smtClean="0"/>
              <a:t>32</a:t>
            </a:fld>
            <a:endParaRPr lang="es-AR"/>
          </a:p>
        </p:txBody>
      </p:sp>
    </p:spTree>
    <p:extLst>
      <p:ext uri="{BB962C8B-B14F-4D97-AF65-F5344CB8AC3E}">
        <p14:creationId xmlns:p14="http://schemas.microsoft.com/office/powerpoint/2010/main" val="14084100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82C44-72F2-0F99-C0AE-684D6D9081C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D5BF77-5F4E-6DF1-2720-14C07ED51DF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ABA9B419-A6D4-81B9-4AFF-E35C128B3E66}"/>
              </a:ext>
            </a:extLst>
          </p:cNvPr>
          <p:cNvSpPr>
            <a:spLocks noGrp="1"/>
          </p:cNvSpPr>
          <p:nvPr>
            <p:ph type="body" idx="1"/>
          </p:nvPr>
        </p:nvSpPr>
        <p:spPr/>
        <p:txBody>
          <a:bodyPr/>
          <a:lstStyle/>
          <a:p>
            <a:endParaRPr lang="es-AR" dirty="0"/>
          </a:p>
        </p:txBody>
      </p:sp>
      <p:sp>
        <p:nvSpPr>
          <p:cNvPr id="4" name="Marcador de número de diapositiva 3">
            <a:extLst>
              <a:ext uri="{FF2B5EF4-FFF2-40B4-BE49-F238E27FC236}">
                <a16:creationId xmlns:a16="http://schemas.microsoft.com/office/drawing/2014/main" id="{EC65F0C7-2552-A125-2F6B-A851B66968FC}"/>
              </a:ext>
            </a:extLst>
          </p:cNvPr>
          <p:cNvSpPr>
            <a:spLocks noGrp="1"/>
          </p:cNvSpPr>
          <p:nvPr>
            <p:ph type="sldNum" sz="quarter" idx="5"/>
          </p:nvPr>
        </p:nvSpPr>
        <p:spPr/>
        <p:txBody>
          <a:bodyPr/>
          <a:lstStyle/>
          <a:p>
            <a:fld id="{E377F05C-032B-4DD2-9D8C-AF060E33AB43}" type="slidenum">
              <a:rPr lang="es-AR" smtClean="0"/>
              <a:t>33</a:t>
            </a:fld>
            <a:endParaRPr lang="es-AR"/>
          </a:p>
        </p:txBody>
      </p:sp>
    </p:spTree>
    <p:extLst>
      <p:ext uri="{BB962C8B-B14F-4D97-AF65-F5344CB8AC3E}">
        <p14:creationId xmlns:p14="http://schemas.microsoft.com/office/powerpoint/2010/main" val="33325102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31918-C29E-DA5B-328E-83E635044DB3}"/>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AFFA11BC-4115-3E4B-2137-4358E4B1921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D3E57A19-9EEA-164E-0EC0-F4EA836D7117}"/>
              </a:ext>
            </a:extLst>
          </p:cNvPr>
          <p:cNvSpPr>
            <a:spLocks noGrp="1"/>
          </p:cNvSpPr>
          <p:nvPr>
            <p:ph type="body" idx="1"/>
          </p:nvPr>
        </p:nvSpPr>
        <p:spPr/>
        <p:txBody>
          <a:bodyPr/>
          <a:lstStyle/>
          <a:p>
            <a:endParaRPr lang="es-AR" dirty="0"/>
          </a:p>
        </p:txBody>
      </p:sp>
      <p:sp>
        <p:nvSpPr>
          <p:cNvPr id="4" name="Marcador de número de diapositiva 3">
            <a:extLst>
              <a:ext uri="{FF2B5EF4-FFF2-40B4-BE49-F238E27FC236}">
                <a16:creationId xmlns:a16="http://schemas.microsoft.com/office/drawing/2014/main" id="{0051708F-0052-BC26-F959-1C5EF427EB45}"/>
              </a:ext>
            </a:extLst>
          </p:cNvPr>
          <p:cNvSpPr>
            <a:spLocks noGrp="1"/>
          </p:cNvSpPr>
          <p:nvPr>
            <p:ph type="sldNum" sz="quarter" idx="5"/>
          </p:nvPr>
        </p:nvSpPr>
        <p:spPr/>
        <p:txBody>
          <a:bodyPr/>
          <a:lstStyle/>
          <a:p>
            <a:fld id="{E377F05C-032B-4DD2-9D8C-AF060E33AB43}" type="slidenum">
              <a:rPr lang="es-AR" smtClean="0"/>
              <a:t>34</a:t>
            </a:fld>
            <a:endParaRPr lang="es-AR"/>
          </a:p>
        </p:txBody>
      </p:sp>
    </p:spTree>
    <p:extLst>
      <p:ext uri="{BB962C8B-B14F-4D97-AF65-F5344CB8AC3E}">
        <p14:creationId xmlns:p14="http://schemas.microsoft.com/office/powerpoint/2010/main" val="300044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0C6B84F7-FF52-4F2B-8B24-A1E811C4650F}" type="datetimeFigureOut">
              <a:rPr lang="es-ES" smtClean="0"/>
              <a:t>17/03/2024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AF4AC08-C4C7-422D-B8BF-4F1BBE1985CD}" type="slidenum">
              <a:rPr lang="es-ES" smtClean="0"/>
              <a:t>‹Nº›</a:t>
            </a:fld>
            <a:endParaRPr lang="es-ES"/>
          </a:p>
        </p:txBody>
      </p:sp>
    </p:spTree>
    <p:extLst>
      <p:ext uri="{BB962C8B-B14F-4D97-AF65-F5344CB8AC3E}">
        <p14:creationId xmlns:p14="http://schemas.microsoft.com/office/powerpoint/2010/main" val="2098798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0C6B84F7-FF52-4F2B-8B24-A1E811C4650F}" type="datetimeFigureOut">
              <a:rPr lang="es-ES" smtClean="0"/>
              <a:t>17/03/2024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AF4AC08-C4C7-422D-B8BF-4F1BBE1985CD}" type="slidenum">
              <a:rPr lang="es-ES" smtClean="0"/>
              <a:t>‹Nº›</a:t>
            </a:fld>
            <a:endParaRPr lang="es-ES"/>
          </a:p>
        </p:txBody>
      </p:sp>
    </p:spTree>
    <p:extLst>
      <p:ext uri="{BB962C8B-B14F-4D97-AF65-F5344CB8AC3E}">
        <p14:creationId xmlns:p14="http://schemas.microsoft.com/office/powerpoint/2010/main" val="2088282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0C6B84F7-FF52-4F2B-8B24-A1E811C4650F}" type="datetimeFigureOut">
              <a:rPr lang="es-ES" smtClean="0"/>
              <a:t>17/03/2024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AF4AC08-C4C7-422D-B8BF-4F1BBE1985CD}" type="slidenum">
              <a:rPr lang="es-ES" smtClean="0"/>
              <a:t>‹Nº›</a:t>
            </a:fld>
            <a:endParaRPr lang="es-ES"/>
          </a:p>
        </p:txBody>
      </p:sp>
    </p:spTree>
    <p:extLst>
      <p:ext uri="{BB962C8B-B14F-4D97-AF65-F5344CB8AC3E}">
        <p14:creationId xmlns:p14="http://schemas.microsoft.com/office/powerpoint/2010/main" val="3612281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0C6B84F7-FF52-4F2B-8B24-A1E811C4650F}" type="datetimeFigureOut">
              <a:rPr lang="es-ES" smtClean="0"/>
              <a:t>17/03/2024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AF4AC08-C4C7-422D-B8BF-4F1BBE1985CD}" type="slidenum">
              <a:rPr lang="es-ES" smtClean="0"/>
              <a:t>‹Nº›</a:t>
            </a:fld>
            <a:endParaRPr lang="es-ES"/>
          </a:p>
        </p:txBody>
      </p:sp>
    </p:spTree>
    <p:extLst>
      <p:ext uri="{BB962C8B-B14F-4D97-AF65-F5344CB8AC3E}">
        <p14:creationId xmlns:p14="http://schemas.microsoft.com/office/powerpoint/2010/main" val="3545560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0C6B84F7-FF52-4F2B-8B24-A1E811C4650F}" type="datetimeFigureOut">
              <a:rPr lang="es-ES" smtClean="0"/>
              <a:t>17/03/2024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6AF4AC08-C4C7-422D-B8BF-4F1BBE1985CD}" type="slidenum">
              <a:rPr lang="es-ES" smtClean="0"/>
              <a:t>‹Nº›</a:t>
            </a:fld>
            <a:endParaRPr lang="es-ES"/>
          </a:p>
        </p:txBody>
      </p:sp>
    </p:spTree>
    <p:extLst>
      <p:ext uri="{BB962C8B-B14F-4D97-AF65-F5344CB8AC3E}">
        <p14:creationId xmlns:p14="http://schemas.microsoft.com/office/powerpoint/2010/main" val="2003645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0C6B84F7-FF52-4F2B-8B24-A1E811C4650F}" type="datetimeFigureOut">
              <a:rPr lang="es-ES" smtClean="0"/>
              <a:t>17/03/2024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6AF4AC08-C4C7-422D-B8BF-4F1BBE1985CD}" type="slidenum">
              <a:rPr lang="es-ES" smtClean="0"/>
              <a:t>‹Nº›</a:t>
            </a:fld>
            <a:endParaRPr lang="es-ES"/>
          </a:p>
        </p:txBody>
      </p:sp>
    </p:spTree>
    <p:extLst>
      <p:ext uri="{BB962C8B-B14F-4D97-AF65-F5344CB8AC3E}">
        <p14:creationId xmlns:p14="http://schemas.microsoft.com/office/powerpoint/2010/main" val="2548692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C6B84F7-FF52-4F2B-8B24-A1E811C4650F}" type="datetimeFigureOut">
              <a:rPr lang="es-ES" smtClean="0"/>
              <a:t>17/03/2024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6AF4AC08-C4C7-422D-B8BF-4F1BBE1985CD}" type="slidenum">
              <a:rPr lang="es-ES" smtClean="0"/>
              <a:t>‹Nº›</a:t>
            </a:fld>
            <a:endParaRPr lang="es-ES"/>
          </a:p>
        </p:txBody>
      </p:sp>
    </p:spTree>
    <p:extLst>
      <p:ext uri="{BB962C8B-B14F-4D97-AF65-F5344CB8AC3E}">
        <p14:creationId xmlns:p14="http://schemas.microsoft.com/office/powerpoint/2010/main" val="1748712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1" y="273050"/>
            <a:ext cx="4011084"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C6B84F7-FF52-4F2B-8B24-A1E811C4650F}" type="datetimeFigureOut">
              <a:rPr lang="es-ES" smtClean="0"/>
              <a:t>17/03/2024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AF4AC08-C4C7-422D-B8BF-4F1BBE1985CD}" type="slidenum">
              <a:rPr lang="es-ES" smtClean="0"/>
              <a:t>‹Nº›</a:t>
            </a:fld>
            <a:endParaRPr lang="es-ES"/>
          </a:p>
        </p:txBody>
      </p:sp>
    </p:spTree>
    <p:extLst>
      <p:ext uri="{BB962C8B-B14F-4D97-AF65-F5344CB8AC3E}">
        <p14:creationId xmlns:p14="http://schemas.microsoft.com/office/powerpoint/2010/main" val="2497736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0C6B84F7-FF52-4F2B-8B24-A1E811C4650F}" type="datetimeFigureOut">
              <a:rPr lang="es-ES" smtClean="0"/>
              <a:t>17/03/2024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AF4AC08-C4C7-422D-B8BF-4F1BBE1985CD}" type="slidenum">
              <a:rPr lang="es-ES" smtClean="0"/>
              <a:t>‹Nº›</a:t>
            </a:fld>
            <a:endParaRPr lang="es-ES"/>
          </a:p>
        </p:txBody>
      </p:sp>
    </p:spTree>
    <p:extLst>
      <p:ext uri="{BB962C8B-B14F-4D97-AF65-F5344CB8AC3E}">
        <p14:creationId xmlns:p14="http://schemas.microsoft.com/office/powerpoint/2010/main" val="41512114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0C6B84F7-FF52-4F2B-8B24-A1E811C4650F}" type="datetimeFigureOut">
              <a:rPr lang="es-ES" smtClean="0"/>
              <a:t>17/03/2024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AF4AC08-C4C7-422D-B8BF-4F1BBE1985CD}" type="slidenum">
              <a:rPr lang="es-ES" smtClean="0"/>
              <a:t>‹Nº›</a:t>
            </a:fld>
            <a:endParaRPr lang="es-ES"/>
          </a:p>
        </p:txBody>
      </p:sp>
    </p:spTree>
    <p:extLst>
      <p:ext uri="{BB962C8B-B14F-4D97-AF65-F5344CB8AC3E}">
        <p14:creationId xmlns:p14="http://schemas.microsoft.com/office/powerpoint/2010/main" val="4276282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74639"/>
            <a:ext cx="27432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74639"/>
            <a:ext cx="80264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0C6B84F7-FF52-4F2B-8B24-A1E811C4650F}" type="datetimeFigureOut">
              <a:rPr lang="es-ES" smtClean="0"/>
              <a:t>17/03/2024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AF4AC08-C4C7-422D-B8BF-4F1BBE1985CD}" type="slidenum">
              <a:rPr lang="es-ES" smtClean="0"/>
              <a:t>‹Nº›</a:t>
            </a:fld>
            <a:endParaRPr lang="es-ES"/>
          </a:p>
        </p:txBody>
      </p:sp>
    </p:spTree>
    <p:extLst>
      <p:ext uri="{BB962C8B-B14F-4D97-AF65-F5344CB8AC3E}">
        <p14:creationId xmlns:p14="http://schemas.microsoft.com/office/powerpoint/2010/main" val="2090912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6B84F7-FF52-4F2B-8B24-A1E811C4650F}" type="datetimeFigureOut">
              <a:rPr lang="es-ES" smtClean="0"/>
              <a:t>17/03/2024</a:t>
            </a:fld>
            <a:endParaRPr lang="es-ES"/>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F4AC08-C4C7-422D-B8BF-4F1BBE1985CD}" type="slidenum">
              <a:rPr lang="es-ES" smtClean="0"/>
              <a:t>‹Nº›</a:t>
            </a:fld>
            <a:endParaRPr lang="es-ES"/>
          </a:p>
        </p:txBody>
      </p:sp>
    </p:spTree>
    <p:extLst>
      <p:ext uri="{BB962C8B-B14F-4D97-AF65-F5344CB8AC3E}">
        <p14:creationId xmlns:p14="http://schemas.microsoft.com/office/powerpoint/2010/main" val="40910104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4.emf"/><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gif"/><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4.emf"/><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4.emf"/><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4.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4.emf"/><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41.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4.emf"/><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4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7F1626DA-DA1A-FF21-D6A7-7845FD37E7B9}"/>
              </a:ext>
            </a:extLst>
          </p:cNvPr>
          <p:cNvSpPr txBox="1"/>
          <p:nvPr/>
        </p:nvSpPr>
        <p:spPr>
          <a:xfrm>
            <a:off x="3366883" y="1492700"/>
            <a:ext cx="5324778" cy="2554545"/>
          </a:xfrm>
          <a:prstGeom prst="rect">
            <a:avLst/>
          </a:prstGeom>
          <a:noFill/>
        </p:spPr>
        <p:txBody>
          <a:bodyPr wrap="square" rtlCol="0">
            <a:spAutoFit/>
          </a:bodyPr>
          <a:lstStyle/>
          <a:p>
            <a:pPr algn="ctr"/>
            <a:r>
              <a:rPr lang="es-AR" sz="7200" i="1" dirty="0">
                <a:solidFill>
                  <a:srgbClr val="949284"/>
                </a:solidFill>
                <a:latin typeface="Times New Roman" panose="02020603050405020304" pitchFamily="18" charset="0"/>
                <a:cs typeface="Times New Roman" panose="02020603050405020304" pitchFamily="18" charset="0"/>
              </a:rPr>
              <a:t>Asamblea</a:t>
            </a:r>
          </a:p>
          <a:p>
            <a:pPr algn="ctr"/>
            <a:r>
              <a:rPr lang="es-AR" sz="8800" dirty="0">
                <a:solidFill>
                  <a:srgbClr val="949284"/>
                </a:solidFill>
                <a:latin typeface="Helvetica Light" panose="020B0403020202020204" pitchFamily="34" charset="0"/>
              </a:rPr>
              <a:t>P04 2024</a:t>
            </a:r>
          </a:p>
        </p:txBody>
      </p:sp>
    </p:spTree>
    <p:extLst>
      <p:ext uri="{BB962C8B-B14F-4D97-AF65-F5344CB8AC3E}">
        <p14:creationId xmlns:p14="http://schemas.microsoft.com/office/powerpoint/2010/main" val="373614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3C4A6452-FB00-E8D5-0693-ABF2825DCFCD}"/>
              </a:ext>
            </a:extLst>
          </p:cNvPr>
          <p:cNvGrpSpPr/>
          <p:nvPr/>
        </p:nvGrpSpPr>
        <p:grpSpPr>
          <a:xfrm>
            <a:off x="0" y="812515"/>
            <a:ext cx="12192000" cy="1455824"/>
            <a:chOff x="7259979" y="843390"/>
            <a:chExt cx="4885847" cy="1455824"/>
          </a:xfrm>
          <a:solidFill>
            <a:srgbClr val="F7F9F1"/>
          </a:solidFill>
        </p:grpSpPr>
        <p:sp>
          <p:nvSpPr>
            <p:cNvPr id="19" name="Rectangle 3">
              <a:extLst>
                <a:ext uri="{FF2B5EF4-FFF2-40B4-BE49-F238E27FC236}">
                  <a16:creationId xmlns:a16="http://schemas.microsoft.com/office/drawing/2014/main" id="{7FC23E4A-A7F5-412A-B845-E2112BFE7C17}"/>
                </a:ext>
              </a:extLst>
            </p:cNvPr>
            <p:cNvSpPr/>
            <p:nvPr/>
          </p:nvSpPr>
          <p:spPr>
            <a:xfrm>
              <a:off x="7259979" y="843390"/>
              <a:ext cx="4885847" cy="1455824"/>
            </a:xfrm>
            <a:prstGeom prst="rect">
              <a:avLst/>
            </a:prstGeom>
            <a:gr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0" name="Rectangle 2">
              <a:extLst>
                <a:ext uri="{FF2B5EF4-FFF2-40B4-BE49-F238E27FC236}">
                  <a16:creationId xmlns:a16="http://schemas.microsoft.com/office/drawing/2014/main" id="{6FF397FA-73C4-4C27-87EB-2215B407F2F4}"/>
                </a:ext>
              </a:extLst>
            </p:cNvPr>
            <p:cNvSpPr/>
            <p:nvPr/>
          </p:nvSpPr>
          <p:spPr>
            <a:xfrm>
              <a:off x="7611556" y="975775"/>
              <a:ext cx="4443292" cy="1200329"/>
            </a:xfrm>
            <a:prstGeom prst="rect">
              <a:avLst/>
            </a:prstGeom>
            <a:grpFill/>
          </p:spPr>
          <p:txBody>
            <a:bodyPr wrap="square">
              <a:spAutoFit/>
            </a:bodyPr>
            <a:lstStyle/>
            <a:p>
              <a:pPr algn="r"/>
              <a:r>
                <a:rPr lang="es-ES_tradnl" sz="3600" spc="300" dirty="0">
                  <a:solidFill>
                    <a:srgbClr val="786E5E"/>
                  </a:solidFill>
                  <a:latin typeface="Neue Haas Grotesk Text Pro" panose="020B0504020202020204" pitchFamily="34" charset="0"/>
                  <a:cs typeface="Arial" panose="020B0604020202020204" pitchFamily="34" charset="0"/>
                </a:rPr>
                <a:t>PERÍODO 04</a:t>
              </a:r>
            </a:p>
            <a:p>
              <a:pPr algn="r"/>
              <a:r>
                <a:rPr lang="es-ES_tradnl" i="1" spc="300" dirty="0">
                  <a:solidFill>
                    <a:srgbClr val="786E5E"/>
                  </a:solidFill>
                  <a:latin typeface="Times New Roman" panose="02020603050405020304" pitchFamily="18" charset="0"/>
                  <a:cs typeface="Times New Roman" panose="02020603050405020304" pitchFamily="18" charset="0"/>
                </a:rPr>
                <a:t>Jueves 21/02 al </a:t>
              </a:r>
            </a:p>
            <a:p>
              <a:pPr algn="r"/>
              <a:r>
                <a:rPr lang="es-ES_tradnl" i="1" spc="300" dirty="0">
                  <a:solidFill>
                    <a:srgbClr val="786E5E"/>
                  </a:solidFill>
                  <a:latin typeface="Times New Roman" panose="02020603050405020304" pitchFamily="18" charset="0"/>
                  <a:cs typeface="Times New Roman" panose="02020603050405020304" pitchFamily="18" charset="0"/>
                </a:rPr>
                <a:t>Miércoles 17/04</a:t>
              </a:r>
            </a:p>
          </p:txBody>
        </p:sp>
      </p:grpSp>
      <p:pic>
        <p:nvPicPr>
          <p:cNvPr id="12" name="Imagen 11">
            <a:extLst>
              <a:ext uri="{FF2B5EF4-FFF2-40B4-BE49-F238E27FC236}">
                <a16:creationId xmlns:a16="http://schemas.microsoft.com/office/drawing/2014/main" id="{03DAE356-0A9A-24D0-37A4-899F232B2BBE}"/>
              </a:ext>
            </a:extLst>
          </p:cNvPr>
          <p:cNvPicPr>
            <a:picLocks noChangeAspect="1"/>
          </p:cNvPicPr>
          <p:nvPr/>
        </p:nvPicPr>
        <p:blipFill>
          <a:blip r:embed="rId3"/>
          <a:stretch>
            <a:fillRect/>
          </a:stretch>
        </p:blipFill>
        <p:spPr>
          <a:xfrm>
            <a:off x="8770670" y="5434642"/>
            <a:ext cx="3194306" cy="926628"/>
          </a:xfrm>
          <a:prstGeom prst="rect">
            <a:avLst/>
          </a:prstGeom>
        </p:spPr>
      </p:pic>
      <p:pic>
        <p:nvPicPr>
          <p:cNvPr id="4" name="Imagen 3">
            <a:extLst>
              <a:ext uri="{FF2B5EF4-FFF2-40B4-BE49-F238E27FC236}">
                <a16:creationId xmlns:a16="http://schemas.microsoft.com/office/drawing/2014/main" id="{9E7569F5-34F7-C1D3-4210-ADBDEC7C1668}"/>
              </a:ext>
            </a:extLst>
          </p:cNvPr>
          <p:cNvPicPr>
            <a:picLocks noChangeAspect="1"/>
          </p:cNvPicPr>
          <p:nvPr/>
        </p:nvPicPr>
        <p:blipFill>
          <a:blip r:embed="rId4"/>
          <a:stretch>
            <a:fillRect/>
          </a:stretch>
        </p:blipFill>
        <p:spPr>
          <a:xfrm>
            <a:off x="220808" y="203540"/>
            <a:ext cx="4593482" cy="6469589"/>
          </a:xfrm>
          <a:prstGeom prst="rect">
            <a:avLst/>
          </a:prstGeom>
        </p:spPr>
      </p:pic>
    </p:spTree>
    <p:extLst>
      <p:ext uri="{BB962C8B-B14F-4D97-AF65-F5344CB8AC3E}">
        <p14:creationId xmlns:p14="http://schemas.microsoft.com/office/powerpoint/2010/main" val="17786466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DF9"/>
        </a:solid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41EE6449-B7B7-7009-83B7-27718AA5DF1B}"/>
              </a:ext>
            </a:extLst>
          </p:cNvPr>
          <p:cNvPicPr>
            <a:picLocks noChangeAspect="1"/>
          </p:cNvPicPr>
          <p:nvPr/>
        </p:nvPicPr>
        <p:blipFill>
          <a:blip r:embed="rId2"/>
          <a:stretch>
            <a:fillRect/>
          </a:stretch>
        </p:blipFill>
        <p:spPr>
          <a:xfrm>
            <a:off x="-26642" y="14751"/>
            <a:ext cx="12218642" cy="6858000"/>
          </a:xfrm>
          <a:prstGeom prst="rect">
            <a:avLst/>
          </a:prstGeom>
        </p:spPr>
      </p:pic>
      <p:sp>
        <p:nvSpPr>
          <p:cNvPr id="3" name="CuadroTexto 2">
            <a:extLst>
              <a:ext uri="{FF2B5EF4-FFF2-40B4-BE49-F238E27FC236}">
                <a16:creationId xmlns:a16="http://schemas.microsoft.com/office/drawing/2014/main" id="{34EC0670-B4A9-D0B3-DC44-C835307847D5}"/>
              </a:ext>
            </a:extLst>
          </p:cNvPr>
          <p:cNvSpPr txBox="1"/>
          <p:nvPr/>
        </p:nvSpPr>
        <p:spPr>
          <a:xfrm>
            <a:off x="223204" y="2258962"/>
            <a:ext cx="5582373" cy="3170099"/>
          </a:xfrm>
          <a:prstGeom prst="rect">
            <a:avLst/>
          </a:prstGeom>
          <a:noFill/>
        </p:spPr>
        <p:txBody>
          <a:bodyPr wrap="square">
            <a:spAutoFit/>
          </a:bodyPr>
          <a:lstStyle/>
          <a:p>
            <a:r>
              <a:rPr lang="es-ES" sz="2000" dirty="0">
                <a:solidFill>
                  <a:srgbClr val="9BAA6E"/>
                </a:solidFill>
                <a:latin typeface="Arial" panose="020B0604020202020204" pitchFamily="34" charset="0"/>
                <a:cs typeface="Arial" panose="020B0604020202020204" pitchFamily="34" charset="0"/>
              </a:rPr>
              <a:t>“Camino al origen” es una oportunidad única.</a:t>
            </a:r>
          </a:p>
          <a:p>
            <a:r>
              <a:rPr lang="es-ES" sz="2000" dirty="0">
                <a:solidFill>
                  <a:srgbClr val="96938B"/>
                </a:solidFill>
                <a:latin typeface="Times New Roman" panose="02020603050405020304" pitchFamily="18" charset="0"/>
                <a:cs typeface="Times New Roman" panose="02020603050405020304" pitchFamily="18" charset="0"/>
              </a:rPr>
              <a:t>Es la oportunidad de conocer Suiza, donde nació la magia de Just. </a:t>
            </a:r>
          </a:p>
          <a:p>
            <a:r>
              <a:rPr lang="es-ES" sz="2000" dirty="0">
                <a:solidFill>
                  <a:srgbClr val="96938B"/>
                </a:solidFill>
                <a:latin typeface="Times New Roman" panose="02020603050405020304" pitchFamily="18" charset="0"/>
                <a:cs typeface="Times New Roman" panose="02020603050405020304" pitchFamily="18" charset="0"/>
              </a:rPr>
              <a:t>Es la oportunidad de viajar con amigos. Es la oportunidad de sentirte ganadora.</a:t>
            </a:r>
          </a:p>
          <a:p>
            <a:r>
              <a:rPr lang="es-ES" sz="2000" dirty="0">
                <a:solidFill>
                  <a:srgbClr val="96938B"/>
                </a:solidFill>
                <a:latin typeface="Times New Roman" panose="02020603050405020304" pitchFamily="18" charset="0"/>
                <a:cs typeface="Times New Roman" panose="02020603050405020304" pitchFamily="18" charset="0"/>
              </a:rPr>
              <a:t>Para hacer este sueño realidad, </a:t>
            </a:r>
            <a:r>
              <a:rPr lang="es-ES" sz="2000" dirty="0" err="1">
                <a:solidFill>
                  <a:srgbClr val="96938B"/>
                </a:solidFill>
                <a:latin typeface="Times New Roman" panose="02020603050405020304" pitchFamily="18" charset="0"/>
                <a:cs typeface="Times New Roman" panose="02020603050405020304" pitchFamily="18" charset="0"/>
              </a:rPr>
              <a:t>enfocate</a:t>
            </a:r>
            <a:r>
              <a:rPr lang="es-ES" sz="2000" dirty="0">
                <a:solidFill>
                  <a:srgbClr val="96938B"/>
                </a:solidFill>
                <a:latin typeface="Times New Roman" panose="02020603050405020304" pitchFamily="18" charset="0"/>
                <a:cs typeface="Times New Roman" panose="02020603050405020304" pitchFamily="18" charset="0"/>
              </a:rPr>
              <a:t> en una meta corta, cada semana un poco más que la anterior. Para que cada uno de estos pequeños logros sumen a un logro mayor.</a:t>
            </a:r>
          </a:p>
          <a:p>
            <a:r>
              <a:rPr lang="es-ES" sz="2000" dirty="0">
                <a:solidFill>
                  <a:srgbClr val="9BAA6E"/>
                </a:solidFill>
                <a:latin typeface="Arial" panose="020B0604020202020204" pitchFamily="34" charset="0"/>
                <a:cs typeface="Arial" panose="020B0604020202020204" pitchFamily="34" charset="0"/>
              </a:rPr>
              <a:t>Y vos ¿con quién vas a ir a Suiza?</a:t>
            </a:r>
          </a:p>
        </p:txBody>
      </p:sp>
      <p:cxnSp>
        <p:nvCxnSpPr>
          <p:cNvPr id="4" name="Conector recto 3">
            <a:extLst>
              <a:ext uri="{FF2B5EF4-FFF2-40B4-BE49-F238E27FC236}">
                <a16:creationId xmlns:a16="http://schemas.microsoft.com/office/drawing/2014/main" id="{4F78354A-5214-33D4-4C3C-055C8E6D535B}"/>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6" name="Picture 13">
            <a:extLst>
              <a:ext uri="{FF2B5EF4-FFF2-40B4-BE49-F238E27FC236}">
                <a16:creationId xmlns:a16="http://schemas.microsoft.com/office/drawing/2014/main" id="{BEF675F3-CB33-250F-1DE6-E96D589BD748}"/>
              </a:ext>
            </a:extLst>
          </p:cNvPr>
          <p:cNvPicPr>
            <a:picLocks noChangeAspect="1"/>
          </p:cNvPicPr>
          <p:nvPr/>
        </p:nvPicPr>
        <p:blipFill>
          <a:blip r:embed="rId3"/>
          <a:stretch>
            <a:fillRect/>
          </a:stretch>
        </p:blipFill>
        <p:spPr>
          <a:xfrm>
            <a:off x="223206" y="6204864"/>
            <a:ext cx="700622" cy="508198"/>
          </a:xfrm>
          <a:prstGeom prst="rect">
            <a:avLst/>
          </a:prstGeom>
        </p:spPr>
      </p:pic>
      <p:cxnSp>
        <p:nvCxnSpPr>
          <p:cNvPr id="8" name="Conector recto 7">
            <a:extLst>
              <a:ext uri="{FF2B5EF4-FFF2-40B4-BE49-F238E27FC236}">
                <a16:creationId xmlns:a16="http://schemas.microsoft.com/office/drawing/2014/main" id="{D594A430-80E4-C9C6-F09B-B8CBDFB130EA}"/>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2" name="Rectangle 165">
            <a:extLst>
              <a:ext uri="{FF2B5EF4-FFF2-40B4-BE49-F238E27FC236}">
                <a16:creationId xmlns:a16="http://schemas.microsoft.com/office/drawing/2014/main" id="{D1FED38D-6D9A-ABCE-9A33-0C244C003BB8}"/>
              </a:ext>
            </a:extLst>
          </p:cNvPr>
          <p:cNvSpPr/>
          <p:nvPr/>
        </p:nvSpPr>
        <p:spPr>
          <a:xfrm>
            <a:off x="223204" y="301484"/>
            <a:ext cx="5698623" cy="6558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s-AR" sz="3600" b="0" i="0" u="none" strike="noStrike" baseline="0" dirty="0" err="1">
                <a:solidFill>
                  <a:srgbClr val="9CAB6E"/>
                </a:solidFill>
                <a:latin typeface="NeueHaasDisplay-Roman"/>
              </a:rPr>
              <a:t>Visualizate</a:t>
            </a:r>
            <a:r>
              <a:rPr lang="es-AR" sz="3600" b="0" i="0" u="none" strike="noStrike" baseline="0" dirty="0">
                <a:solidFill>
                  <a:srgbClr val="9CAB6E"/>
                </a:solidFill>
                <a:latin typeface="NeueHaasDisplay-Roman"/>
              </a:rPr>
              <a:t> </a:t>
            </a:r>
            <a:r>
              <a:rPr lang="es-AR" sz="3600" b="0" u="none" strike="noStrike" baseline="0" dirty="0">
                <a:solidFill>
                  <a:srgbClr val="9CAB6E"/>
                </a:solidFill>
                <a:latin typeface="FreightTextProBook-Italic" panose="02000606060000090004" pitchFamily="50" charset="0"/>
              </a:rPr>
              <a:t>en Suiza</a:t>
            </a:r>
            <a:endParaRPr lang="en-US" sz="3200" b="1" dirty="0">
              <a:solidFill>
                <a:schemeClr val="bg1">
                  <a:lumMod val="50000"/>
                </a:schemeClr>
              </a:solidFill>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28B057F7-1B73-6A78-86D9-7558AFBB1EC3}"/>
              </a:ext>
            </a:extLst>
          </p:cNvPr>
          <p:cNvPicPr>
            <a:picLocks noChangeAspect="1"/>
          </p:cNvPicPr>
          <p:nvPr/>
        </p:nvPicPr>
        <p:blipFill rotWithShape="1">
          <a:blip r:embed="rId4"/>
          <a:srcRect r="3667"/>
          <a:stretch/>
        </p:blipFill>
        <p:spPr>
          <a:xfrm>
            <a:off x="6203376" y="343129"/>
            <a:ext cx="5863571" cy="5245769"/>
          </a:xfrm>
          <a:prstGeom prst="rect">
            <a:avLst/>
          </a:prstGeom>
        </p:spPr>
      </p:pic>
      <p:pic>
        <p:nvPicPr>
          <p:cNvPr id="13" name="Imagen 12">
            <a:extLst>
              <a:ext uri="{FF2B5EF4-FFF2-40B4-BE49-F238E27FC236}">
                <a16:creationId xmlns:a16="http://schemas.microsoft.com/office/drawing/2014/main" id="{D2F2FA7B-4D46-1B20-6CCA-5F0FB3F55229}"/>
              </a:ext>
            </a:extLst>
          </p:cNvPr>
          <p:cNvPicPr>
            <a:picLocks noChangeAspect="1"/>
          </p:cNvPicPr>
          <p:nvPr/>
        </p:nvPicPr>
        <p:blipFill>
          <a:blip r:embed="rId5"/>
          <a:stretch>
            <a:fillRect/>
          </a:stretch>
        </p:blipFill>
        <p:spPr>
          <a:xfrm>
            <a:off x="4430171" y="149084"/>
            <a:ext cx="1616579" cy="1834545"/>
          </a:xfrm>
          <a:prstGeom prst="rect">
            <a:avLst/>
          </a:prstGeom>
        </p:spPr>
      </p:pic>
      <p:pic>
        <p:nvPicPr>
          <p:cNvPr id="14" name="Imagen 13" descr="Una flor amarilla&#10;&#10;Descripción generada automáticamente">
            <a:extLst>
              <a:ext uri="{FF2B5EF4-FFF2-40B4-BE49-F238E27FC236}">
                <a16:creationId xmlns:a16="http://schemas.microsoft.com/office/drawing/2014/main" id="{5E51C6AE-FA2D-49DF-BA24-C6563DFB6B2F}"/>
              </a:ext>
            </a:extLst>
          </p:cNvPr>
          <p:cNvPicPr>
            <a:picLocks noChangeAspect="1"/>
          </p:cNvPicPr>
          <p:nvPr/>
        </p:nvPicPr>
        <p:blipFill>
          <a:blip r:embed="rId6"/>
          <a:stretch>
            <a:fillRect/>
          </a:stretch>
        </p:blipFill>
        <p:spPr>
          <a:xfrm rot="1456446">
            <a:off x="4753519" y="5291865"/>
            <a:ext cx="1038225" cy="1181100"/>
          </a:xfrm>
          <a:prstGeom prst="rect">
            <a:avLst/>
          </a:prstGeom>
          <a:ln>
            <a:noFill/>
          </a:ln>
          <a:effectLst>
            <a:outerShdw blurRad="25400" dist="139700" dir="2700000" sx="103000" sy="103000" algn="tl" rotWithShape="0">
              <a:srgbClr val="333333">
                <a:alpha val="21000"/>
              </a:srgbClr>
            </a:outerShdw>
          </a:effectLst>
        </p:spPr>
      </p:pic>
    </p:spTree>
    <p:extLst>
      <p:ext uri="{BB962C8B-B14F-4D97-AF65-F5344CB8AC3E}">
        <p14:creationId xmlns:p14="http://schemas.microsoft.com/office/powerpoint/2010/main" val="3350198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DF9"/>
        </a:solidFill>
        <a:effectLst/>
      </p:bgPr>
    </p:bg>
    <p:spTree>
      <p:nvGrpSpPr>
        <p:cNvPr id="1" name=""/>
        <p:cNvGrpSpPr/>
        <p:nvPr/>
      </p:nvGrpSpPr>
      <p:grpSpPr>
        <a:xfrm>
          <a:off x="0" y="0"/>
          <a:ext cx="0" cy="0"/>
          <a:chOff x="0" y="0"/>
          <a:chExt cx="0" cy="0"/>
        </a:xfrm>
      </p:grpSpPr>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2"/>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2260CDFD-7ABA-2953-1000-0B100A58C40B}"/>
              </a:ext>
            </a:extLst>
          </p:cNvPr>
          <p:cNvSpPr/>
          <p:nvPr/>
        </p:nvSpPr>
        <p:spPr>
          <a:xfrm>
            <a:off x="0" y="92892"/>
            <a:ext cx="8001000"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600" dirty="0">
                <a:solidFill>
                  <a:schemeClr val="bg1">
                    <a:lumMod val="50000"/>
                  </a:schemeClr>
                </a:solidFill>
                <a:latin typeface="Arial" panose="020B0604020202020204" pitchFamily="34" charset="0"/>
                <a:cs typeface="Arial" panose="020B0604020202020204" pitchFamily="34" charset="0"/>
              </a:rPr>
              <a:t>PROMO ENGANCHADA SEMANA 4 DE PERÍODO 3 Y SEMANA 1 DE PERÍODO 4</a:t>
            </a:r>
            <a:endParaRPr lang="en-US" sz="1600" b="1" dirty="0">
              <a:solidFill>
                <a:schemeClr val="bg1">
                  <a:lumMod val="50000"/>
                </a:schemeClr>
              </a:solidFill>
              <a:latin typeface="Arial" panose="020B0604020202020204" pitchFamily="34" charset="0"/>
              <a:cs typeface="Arial" panose="020B0604020202020204" pitchFamily="34" charset="0"/>
            </a:endParaRPr>
          </a:p>
        </p:txBody>
      </p:sp>
      <p:cxnSp>
        <p:nvCxnSpPr>
          <p:cNvPr id="8" name="Conector recto 7">
            <a:extLst>
              <a:ext uri="{FF2B5EF4-FFF2-40B4-BE49-F238E27FC236}">
                <a16:creationId xmlns:a16="http://schemas.microsoft.com/office/drawing/2014/main" id="{B2457182-DEA5-C9AF-0876-B0417B5F8178}"/>
              </a:ext>
            </a:extLst>
          </p:cNvPr>
          <p:cNvCxnSpPr>
            <a:cxnSpLocks/>
          </p:cNvCxnSpPr>
          <p:nvPr/>
        </p:nvCxnSpPr>
        <p:spPr>
          <a:xfrm>
            <a:off x="-19050" y="430295"/>
            <a:ext cx="772795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12" name="CuadroTexto 11">
            <a:extLst>
              <a:ext uri="{FF2B5EF4-FFF2-40B4-BE49-F238E27FC236}">
                <a16:creationId xmlns:a16="http://schemas.microsoft.com/office/drawing/2014/main" id="{7F354ED8-4289-FECD-6A3D-11B8D2C5AC62}"/>
              </a:ext>
            </a:extLst>
          </p:cNvPr>
          <p:cNvSpPr txBox="1"/>
          <p:nvPr/>
        </p:nvSpPr>
        <p:spPr>
          <a:xfrm>
            <a:off x="223205" y="1093788"/>
            <a:ext cx="4899393" cy="584775"/>
          </a:xfrm>
          <a:prstGeom prst="rect">
            <a:avLst/>
          </a:prstGeom>
          <a:noFill/>
        </p:spPr>
        <p:txBody>
          <a:bodyPr wrap="square">
            <a:spAutoFit/>
          </a:bodyPr>
          <a:lstStyle/>
          <a:p>
            <a:pPr defTabSz="360000"/>
            <a:r>
              <a:rPr lang="es-AR" sz="3200" b="0" i="0" u="none" strike="noStrike" baseline="0" dirty="0" err="1">
                <a:solidFill>
                  <a:srgbClr val="EC7890"/>
                </a:solidFill>
                <a:latin typeface="Arial" panose="020B0604020202020204" pitchFamily="34" charset="0"/>
                <a:cs typeface="Arial" panose="020B0604020202020204" pitchFamily="34" charset="0"/>
              </a:rPr>
              <a:t>Promo</a:t>
            </a:r>
            <a:r>
              <a:rPr lang="es-AR" sz="3200" b="0" i="0" u="none" strike="noStrike" dirty="0">
                <a:solidFill>
                  <a:srgbClr val="EC7890"/>
                </a:solidFill>
                <a:latin typeface="Arial" panose="020B0604020202020204" pitchFamily="34" charset="0"/>
                <a:cs typeface="Arial" panose="020B0604020202020204" pitchFamily="34" charset="0"/>
              </a:rPr>
              <a:t> Lanzamiento</a:t>
            </a:r>
            <a:endParaRPr lang="es-AR" sz="4000" dirty="0">
              <a:solidFill>
                <a:srgbClr val="EC7890"/>
              </a:solidFill>
              <a:latin typeface="FreightTextProBook-Italic" panose="02000606060000090004" pitchFamily="50" charset="0"/>
            </a:endParaRPr>
          </a:p>
        </p:txBody>
      </p:sp>
      <p:pic>
        <p:nvPicPr>
          <p:cNvPr id="14" name="Imagen 13" descr="Imagen que contiene persona, interior, mujer, sostener&#10;&#10;Descripción generada automáticamente">
            <a:extLst>
              <a:ext uri="{FF2B5EF4-FFF2-40B4-BE49-F238E27FC236}">
                <a16:creationId xmlns:a16="http://schemas.microsoft.com/office/drawing/2014/main" id="{5573A5E2-0F82-2E21-E491-757D2B73B278}"/>
              </a:ext>
            </a:extLst>
          </p:cNvPr>
          <p:cNvPicPr>
            <a:picLocks noChangeAspect="1"/>
          </p:cNvPicPr>
          <p:nvPr/>
        </p:nvPicPr>
        <p:blipFill>
          <a:blip r:embed="rId3"/>
          <a:stretch>
            <a:fillRect/>
          </a:stretch>
        </p:blipFill>
        <p:spPr>
          <a:xfrm>
            <a:off x="4529784" y="872357"/>
            <a:ext cx="7566007" cy="5046542"/>
          </a:xfrm>
          <a:prstGeom prst="rect">
            <a:avLst/>
          </a:prstGeom>
        </p:spPr>
      </p:pic>
      <p:sp>
        <p:nvSpPr>
          <p:cNvPr id="16" name="CuadroTexto 15">
            <a:extLst>
              <a:ext uri="{FF2B5EF4-FFF2-40B4-BE49-F238E27FC236}">
                <a16:creationId xmlns:a16="http://schemas.microsoft.com/office/drawing/2014/main" id="{EE93BAFB-B150-7D4F-FAA0-1B5026DECC79}"/>
              </a:ext>
            </a:extLst>
          </p:cNvPr>
          <p:cNvSpPr txBox="1"/>
          <p:nvPr/>
        </p:nvSpPr>
        <p:spPr>
          <a:xfrm>
            <a:off x="203496" y="2728056"/>
            <a:ext cx="3799161" cy="1569660"/>
          </a:xfrm>
          <a:prstGeom prst="rect">
            <a:avLst/>
          </a:prstGeom>
          <a:noFill/>
        </p:spPr>
        <p:txBody>
          <a:bodyPr wrap="square">
            <a:spAutoFit/>
          </a:bodyPr>
          <a:lstStyle/>
          <a:p>
            <a:r>
              <a:rPr lang="es-ES" sz="2400" dirty="0">
                <a:solidFill>
                  <a:srgbClr val="EC7890"/>
                </a:solidFill>
                <a:latin typeface="Arial" panose="020B0604020202020204" pitchFamily="34" charset="0"/>
                <a:cs typeface="Arial" panose="020B0604020202020204" pitchFamily="34" charset="0"/>
              </a:rPr>
              <a:t>Si </a:t>
            </a:r>
            <a:r>
              <a:rPr lang="es-ES" sz="2400" dirty="0" err="1">
                <a:solidFill>
                  <a:srgbClr val="EC7890"/>
                </a:solidFill>
                <a:latin typeface="Arial" panose="020B0604020202020204" pitchFamily="34" charset="0"/>
                <a:cs typeface="Arial" panose="020B0604020202020204" pitchFamily="34" charset="0"/>
              </a:rPr>
              <a:t>tenés</a:t>
            </a:r>
            <a:r>
              <a:rPr lang="es-ES" sz="2400" dirty="0">
                <a:solidFill>
                  <a:srgbClr val="EC7890"/>
                </a:solidFill>
                <a:latin typeface="Arial" panose="020B0604020202020204" pitchFamily="34" charset="0"/>
                <a:cs typeface="Arial" panose="020B0604020202020204" pitchFamily="34" charset="0"/>
              </a:rPr>
              <a:t> una venta de 5 unidades en semana 4 de período 3 y semana 1 de período 4, te </a:t>
            </a:r>
            <a:r>
              <a:rPr lang="es-ES" sz="2400" dirty="0" err="1">
                <a:solidFill>
                  <a:srgbClr val="EC7890"/>
                </a:solidFill>
                <a:latin typeface="Arial" panose="020B0604020202020204" pitchFamily="34" charset="0"/>
                <a:cs typeface="Arial" panose="020B0604020202020204" pitchFamily="34" charset="0"/>
              </a:rPr>
              <a:t>llevás</a:t>
            </a:r>
            <a:r>
              <a:rPr lang="es-ES" sz="2400" dirty="0">
                <a:solidFill>
                  <a:srgbClr val="EC7890"/>
                </a:solidFill>
                <a:latin typeface="Arial" panose="020B0604020202020204" pitchFamily="34" charset="0"/>
                <a:cs typeface="Arial" panose="020B0604020202020204" pitchFamily="34" charset="0"/>
              </a:rPr>
              <a:t>…</a:t>
            </a:r>
            <a:endParaRPr lang="es-AR" sz="2400" dirty="0">
              <a:solidFill>
                <a:srgbClr val="EC789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9436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9A835D0C-3F80-A0FF-5F77-DAA6B3FD39A4}"/>
              </a:ext>
            </a:extLst>
          </p:cNvPr>
          <p:cNvPicPr>
            <a:picLocks noChangeAspect="1"/>
          </p:cNvPicPr>
          <p:nvPr/>
        </p:nvPicPr>
        <p:blipFill>
          <a:blip r:embed="rId2"/>
          <a:stretch>
            <a:fillRect/>
          </a:stretch>
        </p:blipFill>
        <p:spPr>
          <a:xfrm>
            <a:off x="5143500" y="1980998"/>
            <a:ext cx="3921854" cy="2175627"/>
          </a:xfrm>
          <a:prstGeom prst="rect">
            <a:avLst/>
          </a:prstGeom>
        </p:spPr>
      </p:pic>
      <p:pic>
        <p:nvPicPr>
          <p:cNvPr id="10" name="Imagen 9" descr="Mano sosteniendo cigarrillo&#10;&#10;Descripción generada automáticamente">
            <a:extLst>
              <a:ext uri="{FF2B5EF4-FFF2-40B4-BE49-F238E27FC236}">
                <a16:creationId xmlns:a16="http://schemas.microsoft.com/office/drawing/2014/main" id="{B96178CF-4246-AF23-E8A6-5FB9B6F1FF48}"/>
              </a:ext>
            </a:extLst>
          </p:cNvPr>
          <p:cNvPicPr>
            <a:picLocks noChangeAspect="1"/>
          </p:cNvPicPr>
          <p:nvPr/>
        </p:nvPicPr>
        <p:blipFill rotWithShape="1">
          <a:blip r:embed="rId3"/>
          <a:srcRect t="29376" r="5955"/>
          <a:stretch/>
        </p:blipFill>
        <p:spPr>
          <a:xfrm>
            <a:off x="5940893" y="-183603"/>
            <a:ext cx="6251108" cy="7041603"/>
          </a:xfrm>
          <a:prstGeom prst="rect">
            <a:avLst/>
          </a:prstGeom>
        </p:spPr>
      </p:pic>
      <p:pic>
        <p:nvPicPr>
          <p:cNvPr id="17" name="Imagen 16">
            <a:extLst>
              <a:ext uri="{FF2B5EF4-FFF2-40B4-BE49-F238E27FC236}">
                <a16:creationId xmlns:a16="http://schemas.microsoft.com/office/drawing/2014/main" id="{6AAA5BC5-63C4-40EB-CD82-BE5976850A89}"/>
              </a:ext>
            </a:extLst>
          </p:cNvPr>
          <p:cNvPicPr>
            <a:picLocks noChangeAspect="1"/>
          </p:cNvPicPr>
          <p:nvPr/>
        </p:nvPicPr>
        <p:blipFill>
          <a:blip r:embed="rId4"/>
          <a:stretch>
            <a:fillRect/>
          </a:stretch>
        </p:blipFill>
        <p:spPr>
          <a:xfrm>
            <a:off x="5721152" y="4767666"/>
            <a:ext cx="1248898" cy="1240572"/>
          </a:xfrm>
          <a:prstGeom prst="rect">
            <a:avLst/>
          </a:prstGeom>
        </p:spPr>
      </p:pic>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5"/>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2260CDFD-7ABA-2953-1000-0B100A58C40B}"/>
              </a:ext>
            </a:extLst>
          </p:cNvPr>
          <p:cNvSpPr/>
          <p:nvPr/>
        </p:nvSpPr>
        <p:spPr>
          <a:xfrm>
            <a:off x="0" y="92892"/>
            <a:ext cx="8001000"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600" dirty="0">
                <a:solidFill>
                  <a:schemeClr val="bg1">
                    <a:lumMod val="50000"/>
                  </a:schemeClr>
                </a:solidFill>
                <a:latin typeface="Arial" panose="020B0604020202020204" pitchFamily="34" charset="0"/>
                <a:cs typeface="Arial" panose="020B0604020202020204" pitchFamily="34" charset="0"/>
              </a:rPr>
              <a:t>PROMO ENGANCHADA SEMANA 4 DE PERÍODO 3 Y SEMANA 1 DE PERÍODO 4</a:t>
            </a:r>
            <a:endParaRPr lang="en-US" sz="1600" b="1" dirty="0">
              <a:solidFill>
                <a:schemeClr val="bg1">
                  <a:lumMod val="50000"/>
                </a:schemeClr>
              </a:solidFill>
              <a:latin typeface="Arial" panose="020B0604020202020204" pitchFamily="34" charset="0"/>
              <a:cs typeface="Arial" panose="020B0604020202020204" pitchFamily="34" charset="0"/>
            </a:endParaRPr>
          </a:p>
        </p:txBody>
      </p:sp>
      <p:cxnSp>
        <p:nvCxnSpPr>
          <p:cNvPr id="8" name="Conector recto 7">
            <a:extLst>
              <a:ext uri="{FF2B5EF4-FFF2-40B4-BE49-F238E27FC236}">
                <a16:creationId xmlns:a16="http://schemas.microsoft.com/office/drawing/2014/main" id="{B2457182-DEA5-C9AF-0876-B0417B5F8178}"/>
              </a:ext>
            </a:extLst>
          </p:cNvPr>
          <p:cNvCxnSpPr>
            <a:cxnSpLocks/>
          </p:cNvCxnSpPr>
          <p:nvPr/>
        </p:nvCxnSpPr>
        <p:spPr>
          <a:xfrm>
            <a:off x="-19050" y="430295"/>
            <a:ext cx="772795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16" name="CuadroTexto 15">
            <a:extLst>
              <a:ext uri="{FF2B5EF4-FFF2-40B4-BE49-F238E27FC236}">
                <a16:creationId xmlns:a16="http://schemas.microsoft.com/office/drawing/2014/main" id="{EE93BAFB-B150-7D4F-FAA0-1B5026DECC79}"/>
              </a:ext>
            </a:extLst>
          </p:cNvPr>
          <p:cNvSpPr txBox="1"/>
          <p:nvPr/>
        </p:nvSpPr>
        <p:spPr>
          <a:xfrm>
            <a:off x="264527" y="1485853"/>
            <a:ext cx="5183774" cy="1754326"/>
          </a:xfrm>
          <a:prstGeom prst="rect">
            <a:avLst/>
          </a:prstGeom>
          <a:noFill/>
        </p:spPr>
        <p:txBody>
          <a:bodyPr wrap="square">
            <a:spAutoFit/>
          </a:bodyPr>
          <a:lstStyle/>
          <a:p>
            <a:r>
              <a:rPr lang="es-ES" sz="3600" dirty="0">
                <a:solidFill>
                  <a:srgbClr val="EC7890"/>
                </a:solidFill>
                <a:latin typeface="Arial" panose="020B0604020202020204" pitchFamily="34" charset="0"/>
                <a:cs typeface="Arial" panose="020B0604020202020204" pitchFamily="34" charset="0"/>
              </a:rPr>
              <a:t>el NUEVO  SERUM PARA MANOS  CON PEONÍA Y GAYUBA</a:t>
            </a:r>
            <a:endParaRPr lang="es-AR" sz="3600" dirty="0">
              <a:solidFill>
                <a:srgbClr val="EC7890"/>
              </a:solidFill>
              <a:latin typeface="Arial" panose="020B0604020202020204" pitchFamily="34" charset="0"/>
              <a:cs typeface="Arial" panose="020B0604020202020204" pitchFamily="34" charset="0"/>
            </a:endParaRPr>
          </a:p>
        </p:txBody>
      </p:sp>
      <p:pic>
        <p:nvPicPr>
          <p:cNvPr id="19" name="Imagen 18">
            <a:extLst>
              <a:ext uri="{FF2B5EF4-FFF2-40B4-BE49-F238E27FC236}">
                <a16:creationId xmlns:a16="http://schemas.microsoft.com/office/drawing/2014/main" id="{100D3D41-DE52-FAC6-EDEA-7115749F1031}"/>
              </a:ext>
            </a:extLst>
          </p:cNvPr>
          <p:cNvPicPr>
            <a:picLocks noChangeAspect="1"/>
          </p:cNvPicPr>
          <p:nvPr/>
        </p:nvPicPr>
        <p:blipFill>
          <a:blip r:embed="rId6"/>
          <a:stretch>
            <a:fillRect/>
          </a:stretch>
        </p:blipFill>
        <p:spPr>
          <a:xfrm>
            <a:off x="10801349" y="478760"/>
            <a:ext cx="1126123" cy="1324435"/>
          </a:xfrm>
          <a:prstGeom prst="rect">
            <a:avLst/>
          </a:prstGeom>
        </p:spPr>
      </p:pic>
      <p:sp>
        <p:nvSpPr>
          <p:cNvPr id="21" name="CuadroTexto 20">
            <a:extLst>
              <a:ext uri="{FF2B5EF4-FFF2-40B4-BE49-F238E27FC236}">
                <a16:creationId xmlns:a16="http://schemas.microsoft.com/office/drawing/2014/main" id="{AE634B34-FCD0-1330-3D60-BE32BA4678EF}"/>
              </a:ext>
            </a:extLst>
          </p:cNvPr>
          <p:cNvSpPr txBox="1"/>
          <p:nvPr/>
        </p:nvSpPr>
        <p:spPr>
          <a:xfrm>
            <a:off x="1162754" y="6184809"/>
            <a:ext cx="9430483" cy="600164"/>
          </a:xfrm>
          <a:prstGeom prst="rect">
            <a:avLst/>
          </a:prstGeom>
          <a:noFill/>
        </p:spPr>
        <p:txBody>
          <a:bodyPr wrap="square">
            <a:spAutoFit/>
          </a:bodyPr>
          <a:lstStyle/>
          <a:p>
            <a:r>
              <a:rPr lang="es-ES" sz="1100" dirty="0">
                <a:solidFill>
                  <a:srgbClr val="EC7890"/>
                </a:solidFill>
                <a:latin typeface="Arial" panose="020B0604020202020204" pitchFamily="34" charset="0"/>
                <a:cs typeface="Arial" panose="020B0604020202020204" pitchFamily="34" charset="0"/>
              </a:rPr>
              <a:t>IMPORTANTE: </a:t>
            </a:r>
            <a:r>
              <a:rPr lang="es-ES" sz="1100" dirty="0">
                <a:solidFill>
                  <a:schemeClr val="bg1">
                    <a:lumMod val="50000"/>
                  </a:schemeClr>
                </a:solidFill>
                <a:latin typeface="Arial" panose="020B0604020202020204" pitchFamily="34" charset="0"/>
                <a:cs typeface="Arial" panose="020B0604020202020204" pitchFamily="34" charset="0"/>
              </a:rPr>
              <a:t>Unidades acumulables entre semana 4 de P3 y semana 1 de P4. El consultor deberá tener una venta de 5 unidades o más, entre ambas semanas de la promoción, con pedido en ambas semanas. Podrá recibir como un (1) SERUM PARA MANOS CON PEONÍA Y GAYUBA. El producto irá espontáneo. Exclusivo para pedidos cargados en la Web de Consultoras. La venta proveniente de Tiendas Virtuales Just es acumulable. </a:t>
            </a:r>
            <a:endParaRPr lang="es-AR" sz="1100" dirty="0">
              <a:solidFill>
                <a:schemeClr val="bg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2411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EFE"/>
        </a:solidFill>
        <a:effectLst/>
      </p:bgPr>
    </p:bg>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7C323B27-4333-81E6-6875-9EEAA4B172B7}"/>
              </a:ext>
            </a:extLst>
          </p:cNvPr>
          <p:cNvSpPr/>
          <p:nvPr/>
        </p:nvSpPr>
        <p:spPr>
          <a:xfrm>
            <a:off x="0" y="958318"/>
            <a:ext cx="12192000" cy="1311193"/>
          </a:xfrm>
          <a:prstGeom prst="rect">
            <a:avLst/>
          </a:prstGeom>
          <a:solidFill>
            <a:srgbClr val="F7F9F1">
              <a:alpha val="87451"/>
            </a:srgbClr>
          </a:solidFill>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s-ES_tradnl" sz="3200" b="0" i="0" u="none" strike="noStrike" kern="1200" cap="none" spc="300" normalizeH="0" baseline="0" noProof="0" dirty="0">
                <a:ln>
                  <a:noFill/>
                </a:ln>
                <a:solidFill>
                  <a:schemeClr val="bg1">
                    <a:lumMod val="65000"/>
                  </a:schemeClr>
                </a:solidFill>
                <a:effectLst/>
                <a:uLnTx/>
                <a:uFillTx/>
                <a:latin typeface="Arial" panose="020B0604020202020204" pitchFamily="34" charset="0"/>
                <a:cs typeface="Arial" panose="020B0604020202020204" pitchFamily="34" charset="0"/>
              </a:rPr>
              <a:t>  </a:t>
            </a:r>
            <a:r>
              <a:rPr kumimoji="0" lang="es-ES_tradnl" sz="3200" b="0" i="0" u="none" strike="noStrike" kern="1200" cap="none" spc="300" normalizeH="0" baseline="0" noProof="0" dirty="0" err="1">
                <a:ln>
                  <a:noFill/>
                </a:ln>
                <a:solidFill>
                  <a:schemeClr val="bg1">
                    <a:lumMod val="65000"/>
                  </a:schemeClr>
                </a:solidFill>
                <a:effectLst/>
                <a:uLnTx/>
                <a:uFillTx/>
                <a:latin typeface="Arial" panose="020B0604020202020204" pitchFamily="34" charset="0"/>
                <a:cs typeface="Arial" panose="020B0604020202020204" pitchFamily="34" charset="0"/>
              </a:rPr>
              <a:t>Promos</a:t>
            </a:r>
            <a:r>
              <a:rPr kumimoji="0" lang="es-ES_tradnl" sz="3200" b="0" i="0" u="none" strike="noStrike" kern="1200" cap="none" spc="300" normalizeH="0" baseline="0" noProof="0" dirty="0">
                <a:ln>
                  <a:noFill/>
                </a:ln>
                <a:solidFill>
                  <a:schemeClr val="bg1">
                    <a:lumMod val="65000"/>
                  </a:schemeClr>
                </a:solidFill>
                <a:effectLst/>
                <a:uLnTx/>
                <a:uFillTx/>
                <a:latin typeface="Arial" panose="020B0604020202020204" pitchFamily="34" charset="0"/>
                <a:cs typeface="Arial" panose="020B0604020202020204" pitchFamily="34" charset="0"/>
              </a:rPr>
              <a:t> </a:t>
            </a:r>
            <a:r>
              <a:rPr lang="es-ES_tradnl" sz="4400" dirty="0">
                <a:solidFill>
                  <a:srgbClr val="9CAB6E"/>
                </a:solidFill>
                <a:latin typeface="FreightTextProBook-Italic" panose="02000606060000090004" pitchFamily="50" charset="0"/>
              </a:rPr>
              <a:t>para vos</a:t>
            </a:r>
            <a:endParaRPr lang="es-ES_tradnl" sz="3600" dirty="0">
              <a:solidFill>
                <a:srgbClr val="9CAB6E"/>
              </a:solidFill>
              <a:latin typeface="FreightTextProBook-Italic" panose="02000606060000090004" pitchFamily="50" charset="0"/>
            </a:endParaRPr>
          </a:p>
          <a:p>
            <a:pPr marL="0" marR="0" lvl="0" indent="0" defTabSz="914400" rtl="0" eaLnBrk="1" fontAlgn="auto" latinLnBrk="0" hangingPunct="1">
              <a:lnSpc>
                <a:spcPct val="150000"/>
              </a:lnSpc>
              <a:spcBef>
                <a:spcPts val="0"/>
              </a:spcBef>
              <a:spcAft>
                <a:spcPts val="0"/>
              </a:spcAft>
              <a:buClrTx/>
              <a:buSzTx/>
              <a:buFontTx/>
              <a:buNone/>
              <a:tabLst/>
              <a:defRPr/>
            </a:pPr>
            <a:endParaRPr kumimoji="0" lang="es-ES_tradnl" sz="1000" i="1" u="none" strike="noStrike" kern="1200" cap="none" spc="300" normalizeH="0" baseline="0" noProof="0" dirty="0">
              <a:ln>
                <a:noFill/>
              </a:ln>
              <a:solidFill>
                <a:srgbClr val="6B95C7"/>
              </a:solidFill>
              <a:effectLst/>
              <a:uLnTx/>
              <a:uFillTx/>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5EBF4109-A9F7-AF0E-2EE5-FAF2DAC19E6B}"/>
              </a:ext>
            </a:extLst>
          </p:cNvPr>
          <p:cNvPicPr>
            <a:picLocks noChangeAspect="1"/>
          </p:cNvPicPr>
          <p:nvPr/>
        </p:nvPicPr>
        <p:blipFill>
          <a:blip r:embed="rId2"/>
          <a:stretch>
            <a:fillRect/>
          </a:stretch>
        </p:blipFill>
        <p:spPr>
          <a:xfrm>
            <a:off x="7398856" y="257441"/>
            <a:ext cx="4500185" cy="6343118"/>
          </a:xfrm>
          <a:prstGeom prst="rect">
            <a:avLst/>
          </a:prstGeom>
        </p:spPr>
      </p:pic>
    </p:spTree>
    <p:extLst>
      <p:ext uri="{BB962C8B-B14F-4D97-AF65-F5344CB8AC3E}">
        <p14:creationId xmlns:p14="http://schemas.microsoft.com/office/powerpoint/2010/main" val="1766171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5EA"/>
        </a:solidFill>
        <a:effectLst/>
      </p:bgPr>
    </p:bg>
    <p:spTree>
      <p:nvGrpSpPr>
        <p:cNvPr id="1" name=""/>
        <p:cNvGrpSpPr/>
        <p:nvPr/>
      </p:nvGrpSpPr>
      <p:grpSpPr>
        <a:xfrm>
          <a:off x="0" y="0"/>
          <a:ext cx="0" cy="0"/>
          <a:chOff x="0" y="0"/>
          <a:chExt cx="0" cy="0"/>
        </a:xfrm>
      </p:grpSpPr>
      <p:cxnSp>
        <p:nvCxnSpPr>
          <p:cNvPr id="4" name="Conector recto 3">
            <a:extLst>
              <a:ext uri="{FF2B5EF4-FFF2-40B4-BE49-F238E27FC236}">
                <a16:creationId xmlns:a16="http://schemas.microsoft.com/office/drawing/2014/main" id="{4F78354A-5214-33D4-4C3C-055C8E6D535B}"/>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6" name="Picture 13">
            <a:extLst>
              <a:ext uri="{FF2B5EF4-FFF2-40B4-BE49-F238E27FC236}">
                <a16:creationId xmlns:a16="http://schemas.microsoft.com/office/drawing/2014/main" id="{BEF675F3-CB33-250F-1DE6-E96D589BD748}"/>
              </a:ext>
            </a:extLst>
          </p:cNvPr>
          <p:cNvPicPr>
            <a:picLocks noChangeAspect="1"/>
          </p:cNvPicPr>
          <p:nvPr/>
        </p:nvPicPr>
        <p:blipFill>
          <a:blip r:embed="rId2"/>
          <a:stretch>
            <a:fillRect/>
          </a:stretch>
        </p:blipFill>
        <p:spPr>
          <a:xfrm>
            <a:off x="223206" y="6204864"/>
            <a:ext cx="700622" cy="508198"/>
          </a:xfrm>
          <a:prstGeom prst="rect">
            <a:avLst/>
          </a:prstGeom>
        </p:spPr>
      </p:pic>
      <p:cxnSp>
        <p:nvCxnSpPr>
          <p:cNvPr id="8" name="Conector recto 7">
            <a:extLst>
              <a:ext uri="{FF2B5EF4-FFF2-40B4-BE49-F238E27FC236}">
                <a16:creationId xmlns:a16="http://schemas.microsoft.com/office/drawing/2014/main" id="{D594A430-80E4-C9C6-F09B-B8CBDFB130EA}"/>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2" name="Rectangle 165">
            <a:extLst>
              <a:ext uri="{FF2B5EF4-FFF2-40B4-BE49-F238E27FC236}">
                <a16:creationId xmlns:a16="http://schemas.microsoft.com/office/drawing/2014/main" id="{D1FED38D-6D9A-ABCE-9A33-0C244C003BB8}"/>
              </a:ext>
            </a:extLst>
          </p:cNvPr>
          <p:cNvSpPr/>
          <p:nvPr/>
        </p:nvSpPr>
        <p:spPr>
          <a:xfrm>
            <a:off x="0" y="92892"/>
            <a:ext cx="3478306"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lumMod val="50000"/>
                  </a:schemeClr>
                </a:solidFill>
                <a:latin typeface="Arial" panose="020B0604020202020204" pitchFamily="34" charset="0"/>
                <a:cs typeface="Arial" panose="020B0604020202020204" pitchFamily="34" charset="0"/>
              </a:rPr>
              <a:t>PROMO CUMPLEAÑOS</a:t>
            </a:r>
            <a:endParaRPr lang="en-US" sz="1600" b="1" dirty="0">
              <a:solidFill>
                <a:schemeClr val="bg1">
                  <a:lumMod val="50000"/>
                </a:schemeClr>
              </a:solidFill>
              <a:latin typeface="Arial" panose="020B0604020202020204" pitchFamily="34" charset="0"/>
              <a:cs typeface="Arial" panose="020B0604020202020204" pitchFamily="34" charset="0"/>
            </a:endParaRPr>
          </a:p>
        </p:txBody>
      </p:sp>
      <p:cxnSp>
        <p:nvCxnSpPr>
          <p:cNvPr id="5" name="Conector recto 4">
            <a:extLst>
              <a:ext uri="{FF2B5EF4-FFF2-40B4-BE49-F238E27FC236}">
                <a16:creationId xmlns:a16="http://schemas.microsoft.com/office/drawing/2014/main" id="{96B11389-0F5B-5B49-ACBA-DADFB09720DC}"/>
              </a:ext>
            </a:extLst>
          </p:cNvPr>
          <p:cNvCxnSpPr>
            <a:cxnSpLocks/>
          </p:cNvCxnSpPr>
          <p:nvPr/>
        </p:nvCxnSpPr>
        <p:spPr>
          <a:xfrm>
            <a:off x="-19050" y="430295"/>
            <a:ext cx="2443073"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11" name="CuadroTexto 10">
            <a:extLst>
              <a:ext uri="{FF2B5EF4-FFF2-40B4-BE49-F238E27FC236}">
                <a16:creationId xmlns:a16="http://schemas.microsoft.com/office/drawing/2014/main" id="{B467A81A-3521-F62F-42F4-50289052C46F}"/>
              </a:ext>
            </a:extLst>
          </p:cNvPr>
          <p:cNvSpPr txBox="1"/>
          <p:nvPr/>
        </p:nvSpPr>
        <p:spPr>
          <a:xfrm>
            <a:off x="223206" y="1444194"/>
            <a:ext cx="6129578" cy="1569660"/>
          </a:xfrm>
          <a:prstGeom prst="rect">
            <a:avLst/>
          </a:prstGeom>
          <a:noFill/>
        </p:spPr>
        <p:txBody>
          <a:bodyPr wrap="square">
            <a:spAutoFit/>
          </a:bodyPr>
          <a:lstStyle/>
          <a:p>
            <a:r>
              <a:rPr lang="es-ES" sz="4800" dirty="0">
                <a:solidFill>
                  <a:srgbClr val="EC7890"/>
                </a:solidFill>
                <a:latin typeface="NHaasGroteskDSPro-55Rg"/>
              </a:rPr>
              <a:t>Tu cumple</a:t>
            </a:r>
          </a:p>
          <a:p>
            <a:r>
              <a:rPr lang="es-ES" sz="4800" dirty="0">
                <a:solidFill>
                  <a:srgbClr val="EC7890"/>
                </a:solidFill>
                <a:latin typeface="NHaasGroteskDSPro-55Rg"/>
              </a:rPr>
              <a:t>será una fiesta</a:t>
            </a:r>
          </a:p>
        </p:txBody>
      </p:sp>
      <p:sp>
        <p:nvSpPr>
          <p:cNvPr id="13" name="CuadroTexto 12">
            <a:extLst>
              <a:ext uri="{FF2B5EF4-FFF2-40B4-BE49-F238E27FC236}">
                <a16:creationId xmlns:a16="http://schemas.microsoft.com/office/drawing/2014/main" id="{398CD763-D457-7C8C-084D-DB3E335D56A2}"/>
              </a:ext>
            </a:extLst>
          </p:cNvPr>
          <p:cNvSpPr txBox="1"/>
          <p:nvPr/>
        </p:nvSpPr>
        <p:spPr>
          <a:xfrm>
            <a:off x="223206" y="3582624"/>
            <a:ext cx="3934726" cy="830997"/>
          </a:xfrm>
          <a:prstGeom prst="rect">
            <a:avLst/>
          </a:prstGeom>
          <a:noFill/>
        </p:spPr>
        <p:txBody>
          <a:bodyPr wrap="square">
            <a:spAutoFit/>
          </a:bodyPr>
          <a:lstStyle/>
          <a:p>
            <a:r>
              <a:rPr lang="es-ES" sz="2400" dirty="0">
                <a:solidFill>
                  <a:srgbClr val="EC7890"/>
                </a:solidFill>
                <a:latin typeface="Times New Roman" panose="02020603050405020304" pitchFamily="18" charset="0"/>
                <a:cs typeface="Times New Roman" panose="02020603050405020304" pitchFamily="18" charset="0"/>
              </a:rPr>
              <a:t>En el mes de tu cumpleaños </a:t>
            </a:r>
            <a:r>
              <a:rPr lang="es-ES" sz="2400" dirty="0" err="1">
                <a:solidFill>
                  <a:srgbClr val="EC7890"/>
                </a:solidFill>
                <a:latin typeface="Times New Roman" panose="02020603050405020304" pitchFamily="18" charset="0"/>
                <a:cs typeface="Times New Roman" panose="02020603050405020304" pitchFamily="18" charset="0"/>
              </a:rPr>
              <a:t>podés</a:t>
            </a:r>
            <a:r>
              <a:rPr lang="es-ES" sz="2400" dirty="0">
                <a:solidFill>
                  <a:srgbClr val="EC7890"/>
                </a:solidFill>
                <a:latin typeface="Times New Roman" panose="02020603050405020304" pitchFamily="18" charset="0"/>
                <a:cs typeface="Times New Roman" panose="02020603050405020304" pitchFamily="18" charset="0"/>
              </a:rPr>
              <a:t> elegir…</a:t>
            </a:r>
            <a:endParaRPr lang="es-AR" sz="2400" dirty="0">
              <a:solidFill>
                <a:srgbClr val="EC7890"/>
              </a:solidFill>
              <a:latin typeface="Times New Roman" panose="02020603050405020304" pitchFamily="18" charset="0"/>
              <a:cs typeface="Times New Roman" panose="02020603050405020304" pitchFamily="18" charset="0"/>
            </a:endParaRPr>
          </a:p>
        </p:txBody>
      </p:sp>
      <p:pic>
        <p:nvPicPr>
          <p:cNvPr id="16" name="Imagen 15">
            <a:extLst>
              <a:ext uri="{FF2B5EF4-FFF2-40B4-BE49-F238E27FC236}">
                <a16:creationId xmlns:a16="http://schemas.microsoft.com/office/drawing/2014/main" id="{2270DEBA-1361-A8C6-0FF7-70FC9814FE66}"/>
              </a:ext>
            </a:extLst>
          </p:cNvPr>
          <p:cNvPicPr>
            <a:picLocks noChangeAspect="1"/>
          </p:cNvPicPr>
          <p:nvPr/>
        </p:nvPicPr>
        <p:blipFill rotWithShape="1">
          <a:blip r:embed="rId3"/>
          <a:srcRect t="6713" b="3555"/>
          <a:stretch/>
        </p:blipFill>
        <p:spPr>
          <a:xfrm>
            <a:off x="5236234" y="213260"/>
            <a:ext cx="6576764" cy="5601189"/>
          </a:xfrm>
          <a:prstGeom prst="round2DiagRect">
            <a:avLst>
              <a:gd name="adj1" fmla="val 3576"/>
              <a:gd name="adj2" fmla="val 2772"/>
            </a:avLst>
          </a:prstGeom>
          <a:ln w="88900" cap="sq">
            <a:noFill/>
            <a:miter lim="800000"/>
          </a:ln>
          <a:effectLst/>
        </p:spPr>
      </p:pic>
    </p:spTree>
    <p:extLst>
      <p:ext uri="{BB962C8B-B14F-4D97-AF65-F5344CB8AC3E}">
        <p14:creationId xmlns:p14="http://schemas.microsoft.com/office/powerpoint/2010/main" val="6904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E5EA"/>
        </a:solidFill>
        <a:effectLst/>
      </p:bgPr>
    </p:bg>
    <p:spTree>
      <p:nvGrpSpPr>
        <p:cNvPr id="1" name=""/>
        <p:cNvGrpSpPr/>
        <p:nvPr/>
      </p:nvGrpSpPr>
      <p:grpSpPr>
        <a:xfrm>
          <a:off x="0" y="0"/>
          <a:ext cx="0" cy="0"/>
          <a:chOff x="0" y="0"/>
          <a:chExt cx="0" cy="0"/>
        </a:xfrm>
      </p:grpSpPr>
      <p:pic>
        <p:nvPicPr>
          <p:cNvPr id="14" name="Imagen 13" descr="Patrón de fondo&#10;&#10;Descripción generada automáticamente">
            <a:extLst>
              <a:ext uri="{FF2B5EF4-FFF2-40B4-BE49-F238E27FC236}">
                <a16:creationId xmlns:a16="http://schemas.microsoft.com/office/drawing/2014/main" id="{10B62DA1-6BD4-6E09-12DF-1ED1C76BECD6}"/>
              </a:ext>
            </a:extLst>
          </p:cNvPr>
          <p:cNvPicPr>
            <a:picLocks noChangeAspect="1"/>
          </p:cNvPicPr>
          <p:nvPr/>
        </p:nvPicPr>
        <p:blipFill rotWithShape="1">
          <a:blip r:embed="rId2"/>
          <a:srcRect l="37833"/>
          <a:stretch/>
        </p:blipFill>
        <p:spPr>
          <a:xfrm>
            <a:off x="5669183" y="-12263"/>
            <a:ext cx="6522817" cy="5902010"/>
          </a:xfrm>
          <a:prstGeom prst="rect">
            <a:avLst/>
          </a:prstGeom>
        </p:spPr>
      </p:pic>
      <p:pic>
        <p:nvPicPr>
          <p:cNvPr id="7" name="Imagen 6">
            <a:extLst>
              <a:ext uri="{FF2B5EF4-FFF2-40B4-BE49-F238E27FC236}">
                <a16:creationId xmlns:a16="http://schemas.microsoft.com/office/drawing/2014/main" id="{9A3F680E-8EB4-BEB4-793B-5AF0A432324A}"/>
              </a:ext>
            </a:extLst>
          </p:cNvPr>
          <p:cNvPicPr>
            <a:picLocks noChangeAspect="1"/>
          </p:cNvPicPr>
          <p:nvPr/>
        </p:nvPicPr>
        <p:blipFill>
          <a:blip r:embed="rId3"/>
          <a:stretch>
            <a:fillRect/>
          </a:stretch>
        </p:blipFill>
        <p:spPr>
          <a:xfrm>
            <a:off x="2504205" y="1573932"/>
            <a:ext cx="4959808" cy="4437723"/>
          </a:xfrm>
          <a:prstGeom prst="rect">
            <a:avLst/>
          </a:prstGeom>
        </p:spPr>
      </p:pic>
      <p:cxnSp>
        <p:nvCxnSpPr>
          <p:cNvPr id="4" name="Conector recto 3">
            <a:extLst>
              <a:ext uri="{FF2B5EF4-FFF2-40B4-BE49-F238E27FC236}">
                <a16:creationId xmlns:a16="http://schemas.microsoft.com/office/drawing/2014/main" id="{4F78354A-5214-33D4-4C3C-055C8E6D535B}"/>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6" name="Picture 13">
            <a:extLst>
              <a:ext uri="{FF2B5EF4-FFF2-40B4-BE49-F238E27FC236}">
                <a16:creationId xmlns:a16="http://schemas.microsoft.com/office/drawing/2014/main" id="{BEF675F3-CB33-250F-1DE6-E96D589BD748}"/>
              </a:ext>
            </a:extLst>
          </p:cNvPr>
          <p:cNvPicPr>
            <a:picLocks noChangeAspect="1"/>
          </p:cNvPicPr>
          <p:nvPr/>
        </p:nvPicPr>
        <p:blipFill>
          <a:blip r:embed="rId4"/>
          <a:stretch>
            <a:fillRect/>
          </a:stretch>
        </p:blipFill>
        <p:spPr>
          <a:xfrm>
            <a:off x="223206" y="6204864"/>
            <a:ext cx="700622" cy="508198"/>
          </a:xfrm>
          <a:prstGeom prst="rect">
            <a:avLst/>
          </a:prstGeom>
        </p:spPr>
      </p:pic>
      <p:cxnSp>
        <p:nvCxnSpPr>
          <p:cNvPr id="8" name="Conector recto 7">
            <a:extLst>
              <a:ext uri="{FF2B5EF4-FFF2-40B4-BE49-F238E27FC236}">
                <a16:creationId xmlns:a16="http://schemas.microsoft.com/office/drawing/2014/main" id="{D594A430-80E4-C9C6-F09B-B8CBDFB130EA}"/>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2" name="Rectangle 165">
            <a:extLst>
              <a:ext uri="{FF2B5EF4-FFF2-40B4-BE49-F238E27FC236}">
                <a16:creationId xmlns:a16="http://schemas.microsoft.com/office/drawing/2014/main" id="{D1FED38D-6D9A-ABCE-9A33-0C244C003BB8}"/>
              </a:ext>
            </a:extLst>
          </p:cNvPr>
          <p:cNvSpPr/>
          <p:nvPr/>
        </p:nvSpPr>
        <p:spPr>
          <a:xfrm>
            <a:off x="0" y="92892"/>
            <a:ext cx="3478306"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lumMod val="50000"/>
                  </a:schemeClr>
                </a:solidFill>
                <a:latin typeface="Arial" panose="020B0604020202020204" pitchFamily="34" charset="0"/>
                <a:cs typeface="Arial" panose="020B0604020202020204" pitchFamily="34" charset="0"/>
              </a:rPr>
              <a:t>PROMO CUMPLEAÑOS</a:t>
            </a:r>
            <a:endParaRPr lang="en-US" sz="1600" b="1" dirty="0">
              <a:solidFill>
                <a:schemeClr val="bg1">
                  <a:lumMod val="50000"/>
                </a:schemeClr>
              </a:solidFill>
              <a:latin typeface="Arial" panose="020B0604020202020204" pitchFamily="34" charset="0"/>
              <a:cs typeface="Arial" panose="020B0604020202020204" pitchFamily="34" charset="0"/>
            </a:endParaRPr>
          </a:p>
        </p:txBody>
      </p:sp>
      <p:cxnSp>
        <p:nvCxnSpPr>
          <p:cNvPr id="5" name="Conector recto 4">
            <a:extLst>
              <a:ext uri="{FF2B5EF4-FFF2-40B4-BE49-F238E27FC236}">
                <a16:creationId xmlns:a16="http://schemas.microsoft.com/office/drawing/2014/main" id="{96B11389-0F5B-5B49-ACBA-DADFB09720DC}"/>
              </a:ext>
            </a:extLst>
          </p:cNvPr>
          <p:cNvCxnSpPr>
            <a:cxnSpLocks/>
          </p:cNvCxnSpPr>
          <p:nvPr/>
        </p:nvCxnSpPr>
        <p:spPr>
          <a:xfrm>
            <a:off x="-19050" y="430295"/>
            <a:ext cx="2443073"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11" name="CuadroTexto 10">
            <a:extLst>
              <a:ext uri="{FF2B5EF4-FFF2-40B4-BE49-F238E27FC236}">
                <a16:creationId xmlns:a16="http://schemas.microsoft.com/office/drawing/2014/main" id="{B467A81A-3521-F62F-42F4-50289052C46F}"/>
              </a:ext>
            </a:extLst>
          </p:cNvPr>
          <p:cNvSpPr txBox="1"/>
          <p:nvPr/>
        </p:nvSpPr>
        <p:spPr>
          <a:xfrm>
            <a:off x="1739153" y="846345"/>
            <a:ext cx="6748707" cy="707886"/>
          </a:xfrm>
          <a:prstGeom prst="rect">
            <a:avLst/>
          </a:prstGeom>
          <a:noFill/>
        </p:spPr>
        <p:txBody>
          <a:bodyPr wrap="square">
            <a:spAutoFit/>
          </a:bodyPr>
          <a:lstStyle/>
          <a:p>
            <a:r>
              <a:rPr lang="es-ES" sz="4000" dirty="0">
                <a:solidFill>
                  <a:srgbClr val="EC7890"/>
                </a:solidFill>
                <a:latin typeface="NHaasGroteskDSPro-55Rg"/>
              </a:rPr>
              <a:t>¡un producto al 50%!</a:t>
            </a:r>
          </a:p>
        </p:txBody>
      </p:sp>
    </p:spTree>
    <p:extLst>
      <p:ext uri="{BB962C8B-B14F-4D97-AF65-F5344CB8AC3E}">
        <p14:creationId xmlns:p14="http://schemas.microsoft.com/office/powerpoint/2010/main" val="1737699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DEBF6"/>
        </a:solidFill>
        <a:effectLst/>
      </p:bgPr>
    </p:bg>
    <p:spTree>
      <p:nvGrpSpPr>
        <p:cNvPr id="1" name=""/>
        <p:cNvGrpSpPr/>
        <p:nvPr/>
      </p:nvGrpSpPr>
      <p:grpSpPr>
        <a:xfrm>
          <a:off x="0" y="0"/>
          <a:ext cx="0" cy="0"/>
          <a:chOff x="0" y="0"/>
          <a:chExt cx="0" cy="0"/>
        </a:xfrm>
      </p:grpSpPr>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2"/>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2260CDFD-7ABA-2953-1000-0B100A58C40B}"/>
              </a:ext>
            </a:extLst>
          </p:cNvPr>
          <p:cNvSpPr/>
          <p:nvPr/>
        </p:nvSpPr>
        <p:spPr>
          <a:xfrm>
            <a:off x="0" y="92892"/>
            <a:ext cx="3478306"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lumMod val="50000"/>
                  </a:schemeClr>
                </a:solidFill>
                <a:latin typeface="Arial" panose="020B0604020202020204" pitchFamily="34" charset="0"/>
                <a:cs typeface="Arial" panose="020B0604020202020204" pitchFamily="34" charset="0"/>
              </a:rPr>
              <a:t>PROMO INCORPORACIÓN</a:t>
            </a:r>
            <a:endParaRPr lang="en-US" sz="1600" b="1" dirty="0">
              <a:solidFill>
                <a:schemeClr val="bg1">
                  <a:lumMod val="50000"/>
                </a:schemeClr>
              </a:solidFill>
              <a:latin typeface="Arial" panose="020B0604020202020204" pitchFamily="34" charset="0"/>
              <a:cs typeface="Arial" panose="020B0604020202020204" pitchFamily="34" charset="0"/>
            </a:endParaRPr>
          </a:p>
        </p:txBody>
      </p:sp>
      <p:cxnSp>
        <p:nvCxnSpPr>
          <p:cNvPr id="15" name="Conector recto 14">
            <a:extLst>
              <a:ext uri="{FF2B5EF4-FFF2-40B4-BE49-F238E27FC236}">
                <a16:creationId xmlns:a16="http://schemas.microsoft.com/office/drawing/2014/main" id="{BC9EED28-2F70-6AD4-812A-990132D6E40E}"/>
              </a:ext>
            </a:extLst>
          </p:cNvPr>
          <p:cNvCxnSpPr>
            <a:cxnSpLocks/>
          </p:cNvCxnSpPr>
          <p:nvPr/>
        </p:nvCxnSpPr>
        <p:spPr>
          <a:xfrm>
            <a:off x="-19050" y="430295"/>
            <a:ext cx="2790825"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19" name="CuadroTexto 18">
            <a:extLst>
              <a:ext uri="{FF2B5EF4-FFF2-40B4-BE49-F238E27FC236}">
                <a16:creationId xmlns:a16="http://schemas.microsoft.com/office/drawing/2014/main" id="{801E6ED6-70CC-255F-430E-167A1CA55FEA}"/>
              </a:ext>
            </a:extLst>
          </p:cNvPr>
          <p:cNvSpPr txBox="1"/>
          <p:nvPr/>
        </p:nvSpPr>
        <p:spPr>
          <a:xfrm>
            <a:off x="218759" y="1638562"/>
            <a:ext cx="6337315" cy="1384995"/>
          </a:xfrm>
          <a:prstGeom prst="rect">
            <a:avLst/>
          </a:prstGeom>
          <a:noFill/>
        </p:spPr>
        <p:txBody>
          <a:bodyPr wrap="square">
            <a:spAutoFit/>
          </a:bodyPr>
          <a:lstStyle/>
          <a:p>
            <a:pPr algn="l"/>
            <a:r>
              <a:rPr lang="es-AR" sz="4000" b="0" i="0" u="none" strike="noStrike" baseline="0" dirty="0" err="1">
                <a:solidFill>
                  <a:srgbClr val="7A6BBF"/>
                </a:solidFill>
                <a:latin typeface="NHaasGroteskDSPro-45Lt"/>
              </a:rPr>
              <a:t>Ofrecé</a:t>
            </a:r>
            <a:r>
              <a:rPr lang="es-AR" sz="4000" b="0" i="0" u="none" strike="noStrike" baseline="0" dirty="0">
                <a:solidFill>
                  <a:srgbClr val="7A6BBF"/>
                </a:solidFill>
                <a:latin typeface="NHaasGroteskDSPro-45Lt"/>
              </a:rPr>
              <a:t> una</a:t>
            </a:r>
            <a:r>
              <a:rPr lang="es-AR" sz="4000" dirty="0">
                <a:solidFill>
                  <a:srgbClr val="7A6BBF"/>
                </a:solidFill>
                <a:latin typeface="NHaasGroteskDSPro-45Lt"/>
              </a:rPr>
              <a:t> </a:t>
            </a:r>
            <a:r>
              <a:rPr lang="es-AR" sz="4400" dirty="0">
                <a:solidFill>
                  <a:srgbClr val="7A6BBF"/>
                </a:solidFill>
                <a:latin typeface="FreightTextProBook-Italic" panose="02000606060000090004" pitchFamily="50" charset="0"/>
              </a:rPr>
              <a:t>oportunidad </a:t>
            </a:r>
          </a:p>
          <a:p>
            <a:pPr algn="l"/>
            <a:r>
              <a:rPr lang="es-AR" sz="4000" dirty="0">
                <a:solidFill>
                  <a:srgbClr val="7A6BBF"/>
                </a:solidFill>
                <a:latin typeface="NHaasGroteskDSPro-45Lt"/>
              </a:rPr>
              <a:t>de bienestar</a:t>
            </a:r>
          </a:p>
        </p:txBody>
      </p:sp>
      <p:pic>
        <p:nvPicPr>
          <p:cNvPr id="23" name="Imagen 22">
            <a:extLst>
              <a:ext uri="{FF2B5EF4-FFF2-40B4-BE49-F238E27FC236}">
                <a16:creationId xmlns:a16="http://schemas.microsoft.com/office/drawing/2014/main" id="{7F7E333B-2102-DB5F-68B8-1835A276957A}"/>
              </a:ext>
            </a:extLst>
          </p:cNvPr>
          <p:cNvPicPr>
            <a:picLocks noChangeAspect="1"/>
          </p:cNvPicPr>
          <p:nvPr/>
        </p:nvPicPr>
        <p:blipFill rotWithShape="1">
          <a:blip r:embed="rId3"/>
          <a:srcRect r="8136"/>
          <a:stretch/>
        </p:blipFill>
        <p:spPr>
          <a:xfrm>
            <a:off x="5783705" y="223261"/>
            <a:ext cx="6161844" cy="5518620"/>
          </a:xfrm>
          <a:prstGeom prst="round2DiagRect">
            <a:avLst>
              <a:gd name="adj1" fmla="val 2599"/>
              <a:gd name="adj2" fmla="val 2345"/>
            </a:avLst>
          </a:prstGeom>
          <a:ln w="88900" cap="sq">
            <a:noFill/>
            <a:miter lim="800000"/>
          </a:ln>
          <a:effectLst/>
        </p:spPr>
      </p:pic>
    </p:spTree>
    <p:extLst>
      <p:ext uri="{BB962C8B-B14F-4D97-AF65-F5344CB8AC3E}">
        <p14:creationId xmlns:p14="http://schemas.microsoft.com/office/powerpoint/2010/main" val="18845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DEBF6"/>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D058B7D-7BEC-C772-DE77-CF3B439CFCBF}"/>
              </a:ext>
            </a:extLst>
          </p:cNvPr>
          <p:cNvPicPr>
            <a:picLocks noChangeAspect="1"/>
          </p:cNvPicPr>
          <p:nvPr/>
        </p:nvPicPr>
        <p:blipFill rotWithShape="1">
          <a:blip r:embed="rId2"/>
          <a:srcRect l="8584"/>
          <a:stretch/>
        </p:blipFill>
        <p:spPr>
          <a:xfrm>
            <a:off x="0" y="5283343"/>
            <a:ext cx="5172172" cy="786157"/>
          </a:xfrm>
          <a:prstGeom prst="rect">
            <a:avLst/>
          </a:prstGeom>
        </p:spPr>
      </p:pic>
      <p:pic>
        <p:nvPicPr>
          <p:cNvPr id="24" name="Imagen 23">
            <a:extLst>
              <a:ext uri="{FF2B5EF4-FFF2-40B4-BE49-F238E27FC236}">
                <a16:creationId xmlns:a16="http://schemas.microsoft.com/office/drawing/2014/main" id="{BE454032-DD03-176A-6548-9B1B2A54F092}"/>
              </a:ext>
            </a:extLst>
          </p:cNvPr>
          <p:cNvPicPr>
            <a:picLocks noChangeAspect="1"/>
          </p:cNvPicPr>
          <p:nvPr/>
        </p:nvPicPr>
        <p:blipFill>
          <a:blip r:embed="rId3"/>
          <a:stretch>
            <a:fillRect/>
          </a:stretch>
        </p:blipFill>
        <p:spPr>
          <a:xfrm>
            <a:off x="9365827" y="2559347"/>
            <a:ext cx="1160386" cy="2147948"/>
          </a:xfrm>
          <a:prstGeom prst="rect">
            <a:avLst/>
          </a:prstGeom>
        </p:spPr>
      </p:pic>
      <p:pic>
        <p:nvPicPr>
          <p:cNvPr id="17" name="Imagen 16">
            <a:extLst>
              <a:ext uri="{FF2B5EF4-FFF2-40B4-BE49-F238E27FC236}">
                <a16:creationId xmlns:a16="http://schemas.microsoft.com/office/drawing/2014/main" id="{0B518A41-9CBF-54D4-B841-05C877EBCCED}"/>
              </a:ext>
            </a:extLst>
          </p:cNvPr>
          <p:cNvPicPr>
            <a:picLocks noChangeAspect="1"/>
          </p:cNvPicPr>
          <p:nvPr/>
        </p:nvPicPr>
        <p:blipFill>
          <a:blip r:embed="rId4"/>
          <a:stretch>
            <a:fillRect/>
          </a:stretch>
        </p:blipFill>
        <p:spPr>
          <a:xfrm>
            <a:off x="1760203" y="702958"/>
            <a:ext cx="2613803" cy="4452154"/>
          </a:xfrm>
          <a:prstGeom prst="rect">
            <a:avLst/>
          </a:prstGeom>
        </p:spPr>
      </p:pic>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5"/>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2260CDFD-7ABA-2953-1000-0B100A58C40B}"/>
              </a:ext>
            </a:extLst>
          </p:cNvPr>
          <p:cNvSpPr/>
          <p:nvPr/>
        </p:nvSpPr>
        <p:spPr>
          <a:xfrm>
            <a:off x="0" y="92892"/>
            <a:ext cx="3478306"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lumMod val="50000"/>
                  </a:schemeClr>
                </a:solidFill>
                <a:latin typeface="Arial" panose="020B0604020202020204" pitchFamily="34" charset="0"/>
                <a:cs typeface="Arial" panose="020B0604020202020204" pitchFamily="34" charset="0"/>
              </a:rPr>
              <a:t>PROMO INCORPORACIÓN</a:t>
            </a:r>
            <a:endParaRPr lang="en-US" sz="1600" b="1" dirty="0">
              <a:solidFill>
                <a:schemeClr val="bg1">
                  <a:lumMod val="50000"/>
                </a:schemeClr>
              </a:solidFill>
              <a:latin typeface="Arial" panose="020B0604020202020204" pitchFamily="34" charset="0"/>
              <a:cs typeface="Arial" panose="020B0604020202020204" pitchFamily="34" charset="0"/>
            </a:endParaRPr>
          </a:p>
        </p:txBody>
      </p:sp>
      <p:cxnSp>
        <p:nvCxnSpPr>
          <p:cNvPr id="15" name="Conector recto 14">
            <a:extLst>
              <a:ext uri="{FF2B5EF4-FFF2-40B4-BE49-F238E27FC236}">
                <a16:creationId xmlns:a16="http://schemas.microsoft.com/office/drawing/2014/main" id="{BC9EED28-2F70-6AD4-812A-990132D6E40E}"/>
              </a:ext>
            </a:extLst>
          </p:cNvPr>
          <p:cNvCxnSpPr>
            <a:cxnSpLocks/>
          </p:cNvCxnSpPr>
          <p:nvPr/>
        </p:nvCxnSpPr>
        <p:spPr>
          <a:xfrm>
            <a:off x="-19050" y="430295"/>
            <a:ext cx="2790825"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pic>
        <p:nvPicPr>
          <p:cNvPr id="8" name="Imagen 7">
            <a:extLst>
              <a:ext uri="{FF2B5EF4-FFF2-40B4-BE49-F238E27FC236}">
                <a16:creationId xmlns:a16="http://schemas.microsoft.com/office/drawing/2014/main" id="{39BF5E22-EF41-FC68-CD05-BC3DAEC59C29}"/>
              </a:ext>
            </a:extLst>
          </p:cNvPr>
          <p:cNvPicPr>
            <a:picLocks noChangeAspect="1"/>
          </p:cNvPicPr>
          <p:nvPr/>
        </p:nvPicPr>
        <p:blipFill rotWithShape="1">
          <a:blip r:embed="rId6"/>
          <a:srcRect r="1645"/>
          <a:stretch/>
        </p:blipFill>
        <p:spPr>
          <a:xfrm>
            <a:off x="5423801" y="4857848"/>
            <a:ext cx="6653842" cy="657559"/>
          </a:xfrm>
          <a:prstGeom prst="rect">
            <a:avLst/>
          </a:prstGeom>
        </p:spPr>
      </p:pic>
      <p:sp>
        <p:nvSpPr>
          <p:cNvPr id="11" name="CuadroTexto 10">
            <a:extLst>
              <a:ext uri="{FF2B5EF4-FFF2-40B4-BE49-F238E27FC236}">
                <a16:creationId xmlns:a16="http://schemas.microsoft.com/office/drawing/2014/main" id="{DEC6E0A1-ABB0-AC7C-072C-649887DE8092}"/>
              </a:ext>
            </a:extLst>
          </p:cNvPr>
          <p:cNvSpPr txBox="1"/>
          <p:nvPr/>
        </p:nvSpPr>
        <p:spPr>
          <a:xfrm>
            <a:off x="1162754" y="6173584"/>
            <a:ext cx="10914889" cy="600164"/>
          </a:xfrm>
          <a:prstGeom prst="rect">
            <a:avLst/>
          </a:prstGeom>
          <a:noFill/>
        </p:spPr>
        <p:txBody>
          <a:bodyPr wrap="square">
            <a:spAutoFit/>
          </a:bodyPr>
          <a:lstStyle/>
          <a:p>
            <a:r>
              <a:rPr lang="es-ES" sz="1100" b="1" dirty="0">
                <a:solidFill>
                  <a:srgbClr val="BBB6DD"/>
                </a:solidFill>
                <a:latin typeface="Arial" panose="020B0604020202020204" pitchFamily="34" charset="0"/>
                <a:cs typeface="Arial" panose="020B0604020202020204" pitchFamily="34" charset="0"/>
              </a:rPr>
              <a:t>IMPORTANTE: </a:t>
            </a:r>
            <a:r>
              <a:rPr lang="es-ES" sz="1100" dirty="0">
                <a:solidFill>
                  <a:schemeClr val="bg1">
                    <a:lumMod val="50000"/>
                  </a:schemeClr>
                </a:solidFill>
                <a:latin typeface="Arial" panose="020B0604020202020204" pitchFamily="34" charset="0"/>
                <a:cs typeface="Arial" panose="020B0604020202020204" pitchFamily="34" charset="0"/>
              </a:rPr>
              <a:t>Promoción no acumulativa. Participan las reincorporaciones de más de dos años. Durante la vigencia de esta promoción, serán consideradas incorporaciones productivas los ingresos que acumulen $88.000 PVP entre la semana de ingreso y las siguientes dos semanas. Podrás ganar hasta un DIFUSOR SMILE y un ACEITE ESENCIAL DE LAVANDA 10ML </a:t>
            </a:r>
            <a:endParaRPr lang="es-AR" sz="1100" dirty="0">
              <a:solidFill>
                <a:schemeClr val="bg1">
                  <a:lumMod val="50000"/>
                </a:schemeClr>
              </a:solidFill>
              <a:latin typeface="Arial" panose="020B0604020202020204" pitchFamily="34" charset="0"/>
              <a:cs typeface="Arial" panose="020B0604020202020204" pitchFamily="34" charset="0"/>
            </a:endParaRPr>
          </a:p>
        </p:txBody>
      </p:sp>
      <p:sp>
        <p:nvSpPr>
          <p:cNvPr id="12" name="Elipse 11">
            <a:extLst>
              <a:ext uri="{FF2B5EF4-FFF2-40B4-BE49-F238E27FC236}">
                <a16:creationId xmlns:a16="http://schemas.microsoft.com/office/drawing/2014/main" id="{4F141EFC-3FFF-E74C-C512-250AE9767F1D}"/>
              </a:ext>
            </a:extLst>
          </p:cNvPr>
          <p:cNvSpPr/>
          <p:nvPr/>
        </p:nvSpPr>
        <p:spPr>
          <a:xfrm>
            <a:off x="923828" y="604675"/>
            <a:ext cx="836376" cy="733111"/>
          </a:xfrm>
          <a:prstGeom prst="ellipse">
            <a:avLst/>
          </a:prstGeom>
          <a:solidFill>
            <a:srgbClr val="BBB6DD"/>
          </a:solidFill>
          <a:ln>
            <a:solidFill>
              <a:srgbClr val="B9B3DD"/>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s-AR" sz="2400" dirty="0">
                <a:solidFill>
                  <a:schemeClr val="bg1"/>
                </a:solidFill>
                <a:latin typeface="Aptos" panose="020B0004020202020204" pitchFamily="34" charset="0"/>
              </a:rPr>
              <a:t>X</a:t>
            </a:r>
            <a:r>
              <a:rPr lang="es-AR" sz="3200" dirty="0">
                <a:solidFill>
                  <a:schemeClr val="bg1"/>
                </a:solidFill>
                <a:latin typeface="Aptos" panose="020B0004020202020204" pitchFamily="34" charset="0"/>
              </a:rPr>
              <a:t>1</a:t>
            </a:r>
            <a:endParaRPr lang="es-AR" sz="2400" dirty="0">
              <a:solidFill>
                <a:schemeClr val="bg1"/>
              </a:solidFill>
              <a:latin typeface="Aptos" panose="020B0004020202020204" pitchFamily="34" charset="0"/>
            </a:endParaRPr>
          </a:p>
        </p:txBody>
      </p:sp>
      <p:sp>
        <p:nvSpPr>
          <p:cNvPr id="13" name="CuadroTexto 12">
            <a:extLst>
              <a:ext uri="{FF2B5EF4-FFF2-40B4-BE49-F238E27FC236}">
                <a16:creationId xmlns:a16="http://schemas.microsoft.com/office/drawing/2014/main" id="{99742AA1-2AA5-BAB8-0362-4595680E7AA9}"/>
              </a:ext>
            </a:extLst>
          </p:cNvPr>
          <p:cNvSpPr txBox="1"/>
          <p:nvPr/>
        </p:nvSpPr>
        <p:spPr>
          <a:xfrm>
            <a:off x="497693" y="1339340"/>
            <a:ext cx="2025371" cy="584775"/>
          </a:xfrm>
          <a:prstGeom prst="rect">
            <a:avLst/>
          </a:prstGeom>
          <a:noFill/>
        </p:spPr>
        <p:txBody>
          <a:bodyPr wrap="square">
            <a:spAutoFit/>
          </a:bodyPr>
          <a:lstStyle/>
          <a:p>
            <a:r>
              <a:rPr lang="es-ES" sz="1600" dirty="0">
                <a:solidFill>
                  <a:schemeClr val="tx1">
                    <a:lumMod val="50000"/>
                    <a:lumOff val="50000"/>
                  </a:schemeClr>
                </a:solidFill>
                <a:latin typeface="Times New Roman" panose="02020603050405020304" pitchFamily="18" charset="0"/>
                <a:cs typeface="Times New Roman" panose="02020603050405020304" pitchFamily="18" charset="0"/>
              </a:rPr>
              <a:t>Por una incorporación</a:t>
            </a:r>
          </a:p>
          <a:p>
            <a:r>
              <a:rPr lang="es-ES" sz="1600" dirty="0">
                <a:solidFill>
                  <a:schemeClr val="tx1">
                    <a:lumMod val="50000"/>
                    <a:lumOff val="50000"/>
                  </a:schemeClr>
                </a:solidFill>
                <a:latin typeface="Times New Roman" panose="02020603050405020304" pitchFamily="18" charset="0"/>
                <a:cs typeface="Times New Roman" panose="02020603050405020304" pitchFamily="18" charset="0"/>
              </a:rPr>
              <a:t>personal productiva</a:t>
            </a:r>
            <a:endParaRPr lang="es-AR"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id="{364F2CFA-477A-83F4-83D4-B931BBCB065A}"/>
              </a:ext>
            </a:extLst>
          </p:cNvPr>
          <p:cNvSpPr txBox="1"/>
          <p:nvPr/>
        </p:nvSpPr>
        <p:spPr>
          <a:xfrm>
            <a:off x="497693" y="1914166"/>
            <a:ext cx="2208844" cy="646331"/>
          </a:xfrm>
          <a:prstGeom prst="rect">
            <a:avLst/>
          </a:prstGeom>
          <a:noFill/>
        </p:spPr>
        <p:txBody>
          <a:bodyPr wrap="square">
            <a:spAutoFit/>
          </a:bodyPr>
          <a:lstStyle/>
          <a:p>
            <a:r>
              <a:rPr lang="es-AR" dirty="0" err="1">
                <a:solidFill>
                  <a:srgbClr val="7A6BBF"/>
                </a:solidFill>
                <a:latin typeface="Arial" panose="020B0604020202020204" pitchFamily="34" charset="0"/>
                <a:cs typeface="Arial" panose="020B0604020202020204" pitchFamily="34" charset="0"/>
              </a:rPr>
              <a:t>ganás</a:t>
            </a:r>
            <a:r>
              <a:rPr lang="es-AR" dirty="0">
                <a:solidFill>
                  <a:srgbClr val="7A6BBF"/>
                </a:solidFill>
                <a:latin typeface="Arial" panose="020B0604020202020204" pitchFamily="34" charset="0"/>
                <a:cs typeface="Arial" panose="020B0604020202020204" pitchFamily="34" charset="0"/>
              </a:rPr>
              <a:t> un Difusor </a:t>
            </a:r>
            <a:r>
              <a:rPr lang="es-AR" dirty="0" err="1">
                <a:solidFill>
                  <a:srgbClr val="7A6BBF"/>
                </a:solidFill>
                <a:latin typeface="Arial" panose="020B0604020202020204" pitchFamily="34" charset="0"/>
                <a:cs typeface="Arial" panose="020B0604020202020204" pitchFamily="34" charset="0"/>
              </a:rPr>
              <a:t>Smile</a:t>
            </a:r>
            <a:endParaRPr lang="es-AR" b="1" dirty="0">
              <a:solidFill>
                <a:srgbClr val="7A6BBF"/>
              </a:solidFill>
              <a:latin typeface="Arial" panose="020B0604020202020204" pitchFamily="34" charset="0"/>
              <a:cs typeface="Arial" panose="020B0604020202020204" pitchFamily="34" charset="0"/>
            </a:endParaRPr>
          </a:p>
        </p:txBody>
      </p:sp>
      <p:sp>
        <p:nvSpPr>
          <p:cNvPr id="18" name="Elipse 17">
            <a:extLst>
              <a:ext uri="{FF2B5EF4-FFF2-40B4-BE49-F238E27FC236}">
                <a16:creationId xmlns:a16="http://schemas.microsoft.com/office/drawing/2014/main" id="{BCAB6B17-6967-1727-5135-B03BA41E9EAF}"/>
              </a:ext>
            </a:extLst>
          </p:cNvPr>
          <p:cNvSpPr/>
          <p:nvPr/>
        </p:nvSpPr>
        <p:spPr>
          <a:xfrm>
            <a:off x="8529451" y="579939"/>
            <a:ext cx="836376" cy="733111"/>
          </a:xfrm>
          <a:prstGeom prst="ellipse">
            <a:avLst/>
          </a:prstGeom>
          <a:solidFill>
            <a:srgbClr val="BBB6DD"/>
          </a:solidFill>
          <a:ln>
            <a:solidFill>
              <a:srgbClr val="B9B3DD"/>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s-AR" sz="2400" dirty="0">
                <a:solidFill>
                  <a:schemeClr val="bg1"/>
                </a:solidFill>
                <a:latin typeface="Aptos" panose="020B0004020202020204" pitchFamily="34" charset="0"/>
              </a:rPr>
              <a:t>X</a:t>
            </a:r>
            <a:r>
              <a:rPr lang="es-AR" sz="3200" dirty="0">
                <a:solidFill>
                  <a:schemeClr val="bg1"/>
                </a:solidFill>
                <a:latin typeface="Aptos" panose="020B0004020202020204" pitchFamily="34" charset="0"/>
              </a:rPr>
              <a:t>2</a:t>
            </a:r>
            <a:endParaRPr lang="es-AR" sz="2400" dirty="0">
              <a:solidFill>
                <a:schemeClr val="bg1"/>
              </a:solidFill>
              <a:latin typeface="Aptos" panose="020B0004020202020204" pitchFamily="34" charset="0"/>
            </a:endParaRPr>
          </a:p>
        </p:txBody>
      </p:sp>
      <p:sp>
        <p:nvSpPr>
          <p:cNvPr id="20" name="CuadroTexto 19">
            <a:extLst>
              <a:ext uri="{FF2B5EF4-FFF2-40B4-BE49-F238E27FC236}">
                <a16:creationId xmlns:a16="http://schemas.microsoft.com/office/drawing/2014/main" id="{D306448F-4EC9-EF13-0ABC-ED4C23D7EAA6}"/>
              </a:ext>
            </a:extLst>
          </p:cNvPr>
          <p:cNvSpPr txBox="1"/>
          <p:nvPr/>
        </p:nvSpPr>
        <p:spPr>
          <a:xfrm>
            <a:off x="7222549" y="1394640"/>
            <a:ext cx="2613804" cy="584775"/>
          </a:xfrm>
          <a:prstGeom prst="rect">
            <a:avLst/>
          </a:prstGeom>
          <a:noFill/>
        </p:spPr>
        <p:txBody>
          <a:bodyPr wrap="square">
            <a:spAutoFit/>
          </a:bodyPr>
          <a:lstStyle/>
          <a:p>
            <a:r>
              <a:rPr lang="es-ES" sz="1600" dirty="0">
                <a:solidFill>
                  <a:schemeClr val="tx1">
                    <a:lumMod val="50000"/>
                    <a:lumOff val="50000"/>
                  </a:schemeClr>
                </a:solidFill>
                <a:latin typeface="Times New Roman" panose="02020603050405020304" pitchFamily="18" charset="0"/>
                <a:cs typeface="Times New Roman" panose="02020603050405020304" pitchFamily="18" charset="0"/>
              </a:rPr>
              <a:t>Por dos o más </a:t>
            </a:r>
          </a:p>
          <a:p>
            <a:r>
              <a:rPr lang="es-ES" sz="1600" dirty="0">
                <a:solidFill>
                  <a:schemeClr val="tx1">
                    <a:lumMod val="50000"/>
                    <a:lumOff val="50000"/>
                  </a:schemeClr>
                </a:solidFill>
                <a:latin typeface="Times New Roman" panose="02020603050405020304" pitchFamily="18" charset="0"/>
                <a:cs typeface="Times New Roman" panose="02020603050405020304" pitchFamily="18" charset="0"/>
              </a:rPr>
              <a:t>incorporaciones productivas</a:t>
            </a:r>
            <a:endParaRPr lang="es-AR"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21" name="CuadroTexto 20">
            <a:extLst>
              <a:ext uri="{FF2B5EF4-FFF2-40B4-BE49-F238E27FC236}">
                <a16:creationId xmlns:a16="http://schemas.microsoft.com/office/drawing/2014/main" id="{EDFEDAED-2404-CA57-2015-EF237DA24D4A}"/>
              </a:ext>
            </a:extLst>
          </p:cNvPr>
          <p:cNvSpPr txBox="1"/>
          <p:nvPr/>
        </p:nvSpPr>
        <p:spPr>
          <a:xfrm>
            <a:off x="7222549" y="1931843"/>
            <a:ext cx="2769079" cy="646331"/>
          </a:xfrm>
          <a:prstGeom prst="rect">
            <a:avLst/>
          </a:prstGeom>
          <a:noFill/>
        </p:spPr>
        <p:txBody>
          <a:bodyPr wrap="square">
            <a:spAutoFit/>
          </a:bodyPr>
          <a:lstStyle/>
          <a:p>
            <a:r>
              <a:rPr lang="es-AR" dirty="0" err="1">
                <a:solidFill>
                  <a:srgbClr val="7A6BBF"/>
                </a:solidFill>
                <a:latin typeface="Arial" panose="020B0604020202020204" pitchFamily="34" charset="0"/>
                <a:cs typeface="Arial" panose="020B0604020202020204" pitchFamily="34" charset="0"/>
              </a:rPr>
              <a:t>ganás</a:t>
            </a:r>
            <a:r>
              <a:rPr lang="es-AR" dirty="0">
                <a:solidFill>
                  <a:srgbClr val="7A6BBF"/>
                </a:solidFill>
                <a:latin typeface="Arial" panose="020B0604020202020204" pitchFamily="34" charset="0"/>
                <a:cs typeface="Arial" panose="020B0604020202020204" pitchFamily="34" charset="0"/>
              </a:rPr>
              <a:t> un Aceite Esencial </a:t>
            </a:r>
          </a:p>
          <a:p>
            <a:r>
              <a:rPr lang="es-AR" dirty="0">
                <a:solidFill>
                  <a:srgbClr val="7A6BBF"/>
                </a:solidFill>
                <a:latin typeface="Arial" panose="020B0604020202020204" pitchFamily="34" charset="0"/>
                <a:cs typeface="Arial" panose="020B0604020202020204" pitchFamily="34" charset="0"/>
              </a:rPr>
              <a:t>de Lavanda 10ml</a:t>
            </a:r>
            <a:endParaRPr lang="es-AR" b="1" dirty="0">
              <a:solidFill>
                <a:srgbClr val="7A6BB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193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0" fill="hold"/>
                                        <p:tgtEl>
                                          <p:spTgt spid="14"/>
                                        </p:tgtEl>
                                        <p:attrNameLst>
                                          <p:attrName>ppt_w</p:attrName>
                                        </p:attrNameLst>
                                      </p:cBhvr>
                                      <p:tavLst>
                                        <p:tav tm="0">
                                          <p:val>
                                            <p:fltVal val="0"/>
                                          </p:val>
                                        </p:tav>
                                        <p:tav tm="100000">
                                          <p:val>
                                            <p:strVal val="#ppt_w"/>
                                          </p:val>
                                        </p:tav>
                                      </p:tavLst>
                                    </p:anim>
                                    <p:anim calcmode="lin" valueType="num">
                                      <p:cBhvr>
                                        <p:cTn id="20" dur="1000" fill="hold"/>
                                        <p:tgtEl>
                                          <p:spTgt spid="14"/>
                                        </p:tgtEl>
                                        <p:attrNameLst>
                                          <p:attrName>ppt_h</p:attrName>
                                        </p:attrNameLst>
                                      </p:cBhvr>
                                      <p:tavLst>
                                        <p:tav tm="0">
                                          <p:val>
                                            <p:fltVal val="0"/>
                                          </p:val>
                                        </p:tav>
                                        <p:tav tm="100000">
                                          <p:val>
                                            <p:strVal val="#ppt_h"/>
                                          </p:val>
                                        </p:tav>
                                      </p:tavLst>
                                    </p:anim>
                                    <p:anim calcmode="lin" valueType="num">
                                      <p:cBhvr>
                                        <p:cTn id="21" dur="1000" fill="hold"/>
                                        <p:tgtEl>
                                          <p:spTgt spid="14"/>
                                        </p:tgtEl>
                                        <p:attrNameLst>
                                          <p:attrName>style.rotation</p:attrName>
                                        </p:attrNameLst>
                                      </p:cBhvr>
                                      <p:tavLst>
                                        <p:tav tm="0">
                                          <p:val>
                                            <p:fltVal val="90"/>
                                          </p:val>
                                        </p:tav>
                                        <p:tav tm="100000">
                                          <p:val>
                                            <p:fltVal val="0"/>
                                          </p:val>
                                        </p:tav>
                                      </p:tavLst>
                                    </p:anim>
                                    <p:animEffect transition="in" filter="fade">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1000" fill="hold"/>
                                        <p:tgtEl>
                                          <p:spTgt spid="21"/>
                                        </p:tgtEl>
                                        <p:attrNameLst>
                                          <p:attrName>ppt_w</p:attrName>
                                        </p:attrNameLst>
                                      </p:cBhvr>
                                      <p:tavLst>
                                        <p:tav tm="0">
                                          <p:val>
                                            <p:fltVal val="0"/>
                                          </p:val>
                                        </p:tav>
                                        <p:tav tm="100000">
                                          <p:val>
                                            <p:strVal val="#ppt_w"/>
                                          </p:val>
                                        </p:tav>
                                      </p:tavLst>
                                    </p:anim>
                                    <p:anim calcmode="lin" valueType="num">
                                      <p:cBhvr>
                                        <p:cTn id="40" dur="1000" fill="hold"/>
                                        <p:tgtEl>
                                          <p:spTgt spid="21"/>
                                        </p:tgtEl>
                                        <p:attrNameLst>
                                          <p:attrName>ppt_h</p:attrName>
                                        </p:attrNameLst>
                                      </p:cBhvr>
                                      <p:tavLst>
                                        <p:tav tm="0">
                                          <p:val>
                                            <p:fltVal val="0"/>
                                          </p:val>
                                        </p:tav>
                                        <p:tav tm="100000">
                                          <p:val>
                                            <p:strVal val="#ppt_h"/>
                                          </p:val>
                                        </p:tav>
                                      </p:tavLst>
                                    </p:anim>
                                    <p:anim calcmode="lin" valueType="num">
                                      <p:cBhvr>
                                        <p:cTn id="41" dur="1000" fill="hold"/>
                                        <p:tgtEl>
                                          <p:spTgt spid="21"/>
                                        </p:tgtEl>
                                        <p:attrNameLst>
                                          <p:attrName>style.rotation</p:attrName>
                                        </p:attrNameLst>
                                      </p:cBhvr>
                                      <p:tavLst>
                                        <p:tav tm="0">
                                          <p:val>
                                            <p:fltVal val="90"/>
                                          </p:val>
                                        </p:tav>
                                        <p:tav tm="100000">
                                          <p:val>
                                            <p:fltVal val="0"/>
                                          </p:val>
                                        </p:tav>
                                      </p:tavLst>
                                    </p:anim>
                                    <p:animEffect transition="in" filter="fade">
                                      <p:cBhvr>
                                        <p:cTn id="4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8" grpId="0" animBg="1"/>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2"/>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2260CDFD-7ABA-2953-1000-0B100A58C40B}"/>
              </a:ext>
            </a:extLst>
          </p:cNvPr>
          <p:cNvSpPr/>
          <p:nvPr/>
        </p:nvSpPr>
        <p:spPr>
          <a:xfrm>
            <a:off x="-1" y="92892"/>
            <a:ext cx="4753155"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lumMod val="50000"/>
                  </a:schemeClr>
                </a:solidFill>
                <a:latin typeface="Arial" panose="020B0604020202020204" pitchFamily="34" charset="0"/>
                <a:cs typeface="Arial" panose="020B0604020202020204" pitchFamily="34" charset="0"/>
              </a:rPr>
              <a:t>PROMO ACTIVIDAD - SEMANA 1 + SEMANA 2</a:t>
            </a:r>
            <a:endParaRPr lang="en-US" sz="1600" b="1" dirty="0">
              <a:solidFill>
                <a:schemeClr val="bg1">
                  <a:lumMod val="50000"/>
                </a:schemeClr>
              </a:solidFill>
              <a:latin typeface="Arial" panose="020B0604020202020204" pitchFamily="34" charset="0"/>
              <a:cs typeface="Arial" panose="020B0604020202020204" pitchFamily="34" charset="0"/>
            </a:endParaRPr>
          </a:p>
        </p:txBody>
      </p:sp>
      <p:cxnSp>
        <p:nvCxnSpPr>
          <p:cNvPr id="15" name="Conector recto 14">
            <a:extLst>
              <a:ext uri="{FF2B5EF4-FFF2-40B4-BE49-F238E27FC236}">
                <a16:creationId xmlns:a16="http://schemas.microsoft.com/office/drawing/2014/main" id="{BC9EED28-2F70-6AD4-812A-990132D6E40E}"/>
              </a:ext>
            </a:extLst>
          </p:cNvPr>
          <p:cNvCxnSpPr>
            <a:cxnSpLocks/>
          </p:cNvCxnSpPr>
          <p:nvPr/>
        </p:nvCxnSpPr>
        <p:spPr>
          <a:xfrm>
            <a:off x="-19050" y="430295"/>
            <a:ext cx="4496159"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23" name="CuadroTexto 22">
            <a:extLst>
              <a:ext uri="{FF2B5EF4-FFF2-40B4-BE49-F238E27FC236}">
                <a16:creationId xmlns:a16="http://schemas.microsoft.com/office/drawing/2014/main" id="{80C38A57-C22D-D5BD-8B9A-F73B03E16C80}"/>
              </a:ext>
            </a:extLst>
          </p:cNvPr>
          <p:cNvSpPr txBox="1"/>
          <p:nvPr/>
        </p:nvSpPr>
        <p:spPr>
          <a:xfrm>
            <a:off x="242615" y="1323778"/>
            <a:ext cx="3167335" cy="1323439"/>
          </a:xfrm>
          <a:prstGeom prst="rect">
            <a:avLst/>
          </a:prstGeom>
          <a:noFill/>
        </p:spPr>
        <p:txBody>
          <a:bodyPr wrap="square">
            <a:spAutoFit/>
          </a:bodyPr>
          <a:lstStyle/>
          <a:p>
            <a:r>
              <a:rPr lang="es-AR" sz="4000" dirty="0" err="1">
                <a:solidFill>
                  <a:srgbClr val="AEBA88"/>
                </a:solidFill>
                <a:latin typeface="NHaasGroteskDSPro-45Lt"/>
              </a:rPr>
              <a:t>Activate</a:t>
            </a:r>
            <a:r>
              <a:rPr lang="es-AR" sz="4000" dirty="0">
                <a:solidFill>
                  <a:srgbClr val="AEBA88"/>
                </a:solidFill>
                <a:latin typeface="NHaasGroteskDSPro-45Lt"/>
              </a:rPr>
              <a:t>, </a:t>
            </a:r>
            <a:r>
              <a:rPr lang="es-AR" sz="4000" dirty="0" err="1">
                <a:solidFill>
                  <a:srgbClr val="AEBA88"/>
                </a:solidFill>
                <a:latin typeface="NHaasGroteskDSPro-45Lt"/>
              </a:rPr>
              <a:t>ganá</a:t>
            </a:r>
            <a:r>
              <a:rPr lang="es-AR" sz="4000" dirty="0">
                <a:solidFill>
                  <a:srgbClr val="AEBA88"/>
                </a:solidFill>
                <a:latin typeface="NHaasGroteskDSPro-45Lt"/>
              </a:rPr>
              <a:t> y </a:t>
            </a:r>
            <a:r>
              <a:rPr lang="es-AR" sz="4000" dirty="0" err="1">
                <a:solidFill>
                  <a:srgbClr val="AEBA88"/>
                </a:solidFill>
                <a:latin typeface="NHaasGroteskDSPro-45Lt"/>
              </a:rPr>
              <a:t>disfrutá</a:t>
            </a:r>
            <a:endParaRPr lang="es-AR" sz="4000" dirty="0">
              <a:solidFill>
                <a:srgbClr val="AEBA88"/>
              </a:solidFill>
              <a:latin typeface="NHaasGroteskDSPro-45Lt"/>
            </a:endParaRPr>
          </a:p>
        </p:txBody>
      </p:sp>
      <p:sp>
        <p:nvSpPr>
          <p:cNvPr id="25" name="CuadroTexto 24">
            <a:extLst>
              <a:ext uri="{FF2B5EF4-FFF2-40B4-BE49-F238E27FC236}">
                <a16:creationId xmlns:a16="http://schemas.microsoft.com/office/drawing/2014/main" id="{144AAB4B-24D3-8E6A-2B61-9EAC81429A59}"/>
              </a:ext>
            </a:extLst>
          </p:cNvPr>
          <p:cNvSpPr txBox="1"/>
          <p:nvPr/>
        </p:nvSpPr>
        <p:spPr>
          <a:xfrm>
            <a:off x="231024" y="3429000"/>
            <a:ext cx="3996010" cy="1200329"/>
          </a:xfrm>
          <a:prstGeom prst="rect">
            <a:avLst/>
          </a:prstGeom>
          <a:noFill/>
        </p:spPr>
        <p:txBody>
          <a:bodyPr wrap="square">
            <a:spAutoFit/>
          </a:bodyPr>
          <a:lstStyle/>
          <a:p>
            <a:r>
              <a:rPr lang="es-ES" sz="2400" dirty="0">
                <a:solidFill>
                  <a:srgbClr val="AEBA88"/>
                </a:solidFill>
                <a:latin typeface="Arial" panose="020B0604020202020204" pitchFamily="34" charset="0"/>
                <a:cs typeface="Arial" panose="020B0604020202020204" pitchFamily="34" charset="0"/>
              </a:rPr>
              <a:t>Llegando a una venta de $80.000 entre semana 1 y semana 2 te </a:t>
            </a:r>
            <a:r>
              <a:rPr lang="es-ES" sz="2400" dirty="0" err="1">
                <a:solidFill>
                  <a:srgbClr val="AEBA88"/>
                </a:solidFill>
                <a:latin typeface="Arial" panose="020B0604020202020204" pitchFamily="34" charset="0"/>
                <a:cs typeface="Arial" panose="020B0604020202020204" pitchFamily="34" charset="0"/>
              </a:rPr>
              <a:t>llevás</a:t>
            </a:r>
            <a:r>
              <a:rPr lang="es-ES" sz="2400" dirty="0">
                <a:solidFill>
                  <a:srgbClr val="AEBA88"/>
                </a:solidFill>
                <a:latin typeface="Arial" panose="020B0604020202020204" pitchFamily="34" charset="0"/>
                <a:cs typeface="Arial" panose="020B0604020202020204" pitchFamily="34" charset="0"/>
              </a:rPr>
              <a:t>…</a:t>
            </a:r>
            <a:endParaRPr lang="es-AR" sz="2400" dirty="0">
              <a:solidFill>
                <a:srgbClr val="AEBA88"/>
              </a:solidFill>
              <a:latin typeface="Arial" panose="020B0604020202020204" pitchFamily="34" charset="0"/>
              <a:cs typeface="Arial" panose="020B0604020202020204" pitchFamily="34" charset="0"/>
            </a:endParaRPr>
          </a:p>
        </p:txBody>
      </p:sp>
      <p:pic>
        <p:nvPicPr>
          <p:cNvPr id="30" name="Imagen 29">
            <a:extLst>
              <a:ext uri="{FF2B5EF4-FFF2-40B4-BE49-F238E27FC236}">
                <a16:creationId xmlns:a16="http://schemas.microsoft.com/office/drawing/2014/main" id="{06A7DA22-41D0-5FEA-68F5-E2B654D2059C}"/>
              </a:ext>
            </a:extLst>
          </p:cNvPr>
          <p:cNvPicPr>
            <a:picLocks noChangeAspect="1"/>
          </p:cNvPicPr>
          <p:nvPr/>
        </p:nvPicPr>
        <p:blipFill rotWithShape="1">
          <a:blip r:embed="rId3"/>
          <a:srcRect l="11027"/>
          <a:stretch/>
        </p:blipFill>
        <p:spPr>
          <a:xfrm>
            <a:off x="4642814" y="495405"/>
            <a:ext cx="7434886" cy="5428524"/>
          </a:xfrm>
          <a:prstGeom prst="round2DiagRect">
            <a:avLst>
              <a:gd name="adj1" fmla="val 2981"/>
              <a:gd name="adj2" fmla="val 1755"/>
            </a:avLst>
          </a:prstGeom>
          <a:ln w="88900" cap="sq">
            <a:noFill/>
            <a:miter lim="800000"/>
          </a:ln>
          <a:effectLst/>
        </p:spPr>
      </p:pic>
    </p:spTree>
    <p:extLst>
      <p:ext uri="{BB962C8B-B14F-4D97-AF65-F5344CB8AC3E}">
        <p14:creationId xmlns:p14="http://schemas.microsoft.com/office/powerpoint/2010/main" val="2436602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1674ED0C-A119-1A37-C106-C63A4A962E37}"/>
              </a:ext>
            </a:extLst>
          </p:cNvPr>
          <p:cNvPicPr>
            <a:picLocks noChangeAspect="1"/>
          </p:cNvPicPr>
          <p:nvPr/>
        </p:nvPicPr>
        <p:blipFill>
          <a:blip r:embed="rId2"/>
          <a:stretch>
            <a:fillRect/>
          </a:stretch>
        </p:blipFill>
        <p:spPr>
          <a:xfrm>
            <a:off x="2038350" y="85015"/>
            <a:ext cx="7696200" cy="6276952"/>
          </a:xfrm>
          <a:prstGeom prst="rect">
            <a:avLst/>
          </a:prstGeom>
        </p:spPr>
      </p:pic>
      <p:pic>
        <p:nvPicPr>
          <p:cNvPr id="7" name="Imagen 6">
            <a:extLst>
              <a:ext uri="{FF2B5EF4-FFF2-40B4-BE49-F238E27FC236}">
                <a16:creationId xmlns:a16="http://schemas.microsoft.com/office/drawing/2014/main" id="{2A4C6060-0AFB-3C21-7179-A302CD4E6E5C}"/>
              </a:ext>
            </a:extLst>
          </p:cNvPr>
          <p:cNvPicPr>
            <a:picLocks noChangeAspect="1"/>
          </p:cNvPicPr>
          <p:nvPr/>
        </p:nvPicPr>
        <p:blipFill rotWithShape="1">
          <a:blip r:embed="rId3"/>
          <a:srcRect t="58343" r="85654"/>
          <a:stretch/>
        </p:blipFill>
        <p:spPr>
          <a:xfrm>
            <a:off x="0" y="3181435"/>
            <a:ext cx="1419223" cy="3689265"/>
          </a:xfrm>
          <a:prstGeom prst="rect">
            <a:avLst/>
          </a:prstGeom>
        </p:spPr>
      </p:pic>
      <p:sp>
        <p:nvSpPr>
          <p:cNvPr id="4" name="CuadroTexto 3">
            <a:extLst>
              <a:ext uri="{FF2B5EF4-FFF2-40B4-BE49-F238E27FC236}">
                <a16:creationId xmlns:a16="http://schemas.microsoft.com/office/drawing/2014/main" id="{3827ED0E-80F8-C19E-ED6C-2C1D2EB049FD}"/>
              </a:ext>
            </a:extLst>
          </p:cNvPr>
          <p:cNvSpPr txBox="1"/>
          <p:nvPr/>
        </p:nvSpPr>
        <p:spPr>
          <a:xfrm>
            <a:off x="1162754" y="6190278"/>
            <a:ext cx="10976975" cy="769441"/>
          </a:xfrm>
          <a:prstGeom prst="rect">
            <a:avLst/>
          </a:prstGeom>
          <a:noFill/>
        </p:spPr>
        <p:txBody>
          <a:bodyPr wrap="square">
            <a:spAutoFit/>
          </a:bodyPr>
          <a:lstStyle/>
          <a:p>
            <a:pPr algn="just"/>
            <a:r>
              <a:rPr lang="es-ES" sz="1100" b="1" dirty="0">
                <a:solidFill>
                  <a:srgbClr val="B9B3DD"/>
                </a:solidFill>
                <a:latin typeface="Arial" panose="020B0604020202020204" pitchFamily="34" charset="0"/>
                <a:cs typeface="Arial" panose="020B0604020202020204" pitchFamily="34" charset="0"/>
              </a:rPr>
              <a:t>IMPORTANTE: </a:t>
            </a:r>
            <a:r>
              <a:rPr lang="es-ES" sz="1100" dirty="0">
                <a:solidFill>
                  <a:schemeClr val="bg1">
                    <a:lumMod val="50000"/>
                  </a:schemeClr>
                </a:solidFill>
                <a:latin typeface="Arial" panose="020B0604020202020204" pitchFamily="34" charset="0"/>
                <a:cs typeface="Arial" panose="020B0604020202020204" pitchFamily="34" charset="0"/>
              </a:rPr>
              <a:t>Venta acumulable entre semana 1 y semana 2 de P04. El consultor deberá tener una venta de $ 80.000 o más,  entre ambas semanas de la promoción, con pedido en ambas semanas. Podrá recibir como máximo un producto sorpresa de  </a:t>
            </a:r>
            <a:r>
              <a:rPr lang="es-ES" sz="1100" dirty="0" err="1">
                <a:solidFill>
                  <a:schemeClr val="bg1">
                    <a:lumMod val="50000"/>
                  </a:schemeClr>
                </a:solidFill>
                <a:latin typeface="Arial" panose="020B0604020202020204" pitchFamily="34" charset="0"/>
                <a:cs typeface="Arial" panose="020B0604020202020204" pitchFamily="34" charset="0"/>
              </a:rPr>
              <a:t>egalo</a:t>
            </a:r>
            <a:r>
              <a:rPr lang="es-ES" sz="1100" dirty="0">
                <a:solidFill>
                  <a:schemeClr val="bg1">
                    <a:lumMod val="50000"/>
                  </a:schemeClr>
                </a:solidFill>
                <a:latin typeface="Arial" panose="020B0604020202020204" pitchFamily="34" charset="0"/>
                <a:cs typeface="Arial" panose="020B0604020202020204" pitchFamily="34" charset="0"/>
              </a:rPr>
              <a:t>. El premio se entregará en el siguiente pedido al cierre de semana 2 de P04. Exclusivo para pedidos cargados en la Web de Consultoras. La venta proveniente de Tiendas Virtuales Just es acumulable.</a:t>
            </a:r>
          </a:p>
          <a:p>
            <a:pPr algn="just"/>
            <a:endParaRPr lang="es-AR" sz="1100" dirty="0">
              <a:solidFill>
                <a:schemeClr val="bg1">
                  <a:lumMod val="50000"/>
                </a:schemeClr>
              </a:solidFill>
              <a:latin typeface="Arial" panose="020B0604020202020204" pitchFamily="34" charset="0"/>
              <a:cs typeface="Arial" panose="020B0604020202020204" pitchFamily="34" charset="0"/>
            </a:endParaRPr>
          </a:p>
        </p:txBody>
      </p:sp>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4"/>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2260CDFD-7ABA-2953-1000-0B100A58C40B}"/>
              </a:ext>
            </a:extLst>
          </p:cNvPr>
          <p:cNvSpPr/>
          <p:nvPr/>
        </p:nvSpPr>
        <p:spPr>
          <a:xfrm>
            <a:off x="-1" y="92892"/>
            <a:ext cx="4753155"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lumMod val="50000"/>
                  </a:schemeClr>
                </a:solidFill>
                <a:latin typeface="Arial" panose="020B0604020202020204" pitchFamily="34" charset="0"/>
                <a:cs typeface="Arial" panose="020B0604020202020204" pitchFamily="34" charset="0"/>
              </a:rPr>
              <a:t>PROMO ACTIVIDAD - SEMANA 1 + SEMANA 2</a:t>
            </a:r>
            <a:endParaRPr lang="en-US" sz="1600" b="1" dirty="0">
              <a:solidFill>
                <a:schemeClr val="bg1">
                  <a:lumMod val="50000"/>
                </a:schemeClr>
              </a:solidFill>
              <a:latin typeface="Arial" panose="020B0604020202020204" pitchFamily="34" charset="0"/>
              <a:cs typeface="Arial" panose="020B0604020202020204" pitchFamily="34" charset="0"/>
            </a:endParaRPr>
          </a:p>
        </p:txBody>
      </p:sp>
      <p:cxnSp>
        <p:nvCxnSpPr>
          <p:cNvPr id="15" name="Conector recto 14">
            <a:extLst>
              <a:ext uri="{FF2B5EF4-FFF2-40B4-BE49-F238E27FC236}">
                <a16:creationId xmlns:a16="http://schemas.microsoft.com/office/drawing/2014/main" id="{BC9EED28-2F70-6AD4-812A-990132D6E40E}"/>
              </a:ext>
            </a:extLst>
          </p:cNvPr>
          <p:cNvCxnSpPr>
            <a:cxnSpLocks/>
          </p:cNvCxnSpPr>
          <p:nvPr/>
        </p:nvCxnSpPr>
        <p:spPr>
          <a:xfrm>
            <a:off x="-19050" y="430295"/>
            <a:ext cx="4496159"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pic>
        <p:nvPicPr>
          <p:cNvPr id="10" name="Imagen 9">
            <a:extLst>
              <a:ext uri="{FF2B5EF4-FFF2-40B4-BE49-F238E27FC236}">
                <a16:creationId xmlns:a16="http://schemas.microsoft.com/office/drawing/2014/main" id="{0BE391E5-78F7-75A3-D3D0-CABD635DA127}"/>
              </a:ext>
            </a:extLst>
          </p:cNvPr>
          <p:cNvPicPr>
            <a:picLocks noChangeAspect="1"/>
          </p:cNvPicPr>
          <p:nvPr/>
        </p:nvPicPr>
        <p:blipFill>
          <a:blip r:embed="rId5"/>
          <a:stretch>
            <a:fillRect/>
          </a:stretch>
        </p:blipFill>
        <p:spPr>
          <a:xfrm>
            <a:off x="10153650" y="2557834"/>
            <a:ext cx="1961685" cy="1932623"/>
          </a:xfrm>
          <a:prstGeom prst="rect">
            <a:avLst/>
          </a:prstGeom>
        </p:spPr>
      </p:pic>
    </p:spTree>
    <p:extLst>
      <p:ext uri="{BB962C8B-B14F-4D97-AF65-F5344CB8AC3E}">
        <p14:creationId xmlns:p14="http://schemas.microsoft.com/office/powerpoint/2010/main" val="166547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FDF9"/>
        </a:solidFill>
        <a:effectLst/>
      </p:bgPr>
    </p:bg>
    <p:spTree>
      <p:nvGrpSpPr>
        <p:cNvPr id="1" name=""/>
        <p:cNvGrpSpPr/>
        <p:nvPr/>
      </p:nvGrpSpPr>
      <p:grpSpPr>
        <a:xfrm>
          <a:off x="0" y="0"/>
          <a:ext cx="0" cy="0"/>
          <a:chOff x="0" y="0"/>
          <a:chExt cx="0" cy="0"/>
        </a:xfrm>
      </p:grpSpPr>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2"/>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2260CDFD-7ABA-2953-1000-0B100A58C40B}"/>
              </a:ext>
            </a:extLst>
          </p:cNvPr>
          <p:cNvSpPr/>
          <p:nvPr/>
        </p:nvSpPr>
        <p:spPr>
          <a:xfrm>
            <a:off x="0" y="92892"/>
            <a:ext cx="3478306"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lumMod val="50000"/>
                  </a:schemeClr>
                </a:solidFill>
                <a:latin typeface="Arial" panose="020B0604020202020204" pitchFamily="34" charset="0"/>
                <a:cs typeface="Arial" panose="020B0604020202020204" pitchFamily="34" charset="0"/>
              </a:rPr>
              <a:t>AUTO INCORPORACIÓN</a:t>
            </a:r>
            <a:endParaRPr lang="en-US" sz="1600" b="1" dirty="0">
              <a:solidFill>
                <a:schemeClr val="bg1">
                  <a:lumMod val="50000"/>
                </a:schemeClr>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52E2571A-2EAA-90BE-AB2F-33625D0CC07F}"/>
              </a:ext>
            </a:extLst>
          </p:cNvPr>
          <p:cNvSpPr txBox="1"/>
          <p:nvPr/>
        </p:nvSpPr>
        <p:spPr>
          <a:xfrm>
            <a:off x="150019" y="1117380"/>
            <a:ext cx="5501320" cy="1508105"/>
          </a:xfrm>
          <a:prstGeom prst="rect">
            <a:avLst/>
          </a:prstGeom>
          <a:noFill/>
        </p:spPr>
        <p:txBody>
          <a:bodyPr wrap="square">
            <a:spAutoFit/>
          </a:bodyPr>
          <a:lstStyle/>
          <a:p>
            <a:r>
              <a:rPr lang="es-AR" sz="4400" b="0" i="0" u="none" strike="noStrike" baseline="0" dirty="0">
                <a:solidFill>
                  <a:srgbClr val="9CAB6E"/>
                </a:solidFill>
                <a:latin typeface="NHaasGroteskDSPro-45Lt"/>
              </a:rPr>
              <a:t>Menos </a:t>
            </a:r>
            <a:r>
              <a:rPr lang="es-AR" sz="4800" dirty="0">
                <a:solidFill>
                  <a:srgbClr val="BAC498"/>
                </a:solidFill>
                <a:latin typeface="FreightTextProBook-Italic" panose="02000606060000090004" pitchFamily="50" charset="0"/>
              </a:rPr>
              <a:t>esfuerzo</a:t>
            </a:r>
            <a:r>
              <a:rPr lang="es-ES" sz="4800" dirty="0"/>
              <a:t> </a:t>
            </a:r>
            <a:r>
              <a:rPr lang="es-ES" sz="4400" dirty="0">
                <a:solidFill>
                  <a:srgbClr val="9CAB6E"/>
                </a:solidFill>
                <a:latin typeface="NHaasGroteskDSPro-45Lt"/>
              </a:rPr>
              <a:t>y más rapidez para gestionar</a:t>
            </a:r>
            <a:endParaRPr lang="es-AR" sz="4400" dirty="0">
              <a:solidFill>
                <a:srgbClr val="9CAB6E"/>
              </a:solidFill>
              <a:latin typeface="NHaasGroteskDSPro-45Lt"/>
            </a:endParaRPr>
          </a:p>
        </p:txBody>
      </p:sp>
      <p:cxnSp>
        <p:nvCxnSpPr>
          <p:cNvPr id="8" name="Conector recto 7">
            <a:extLst>
              <a:ext uri="{FF2B5EF4-FFF2-40B4-BE49-F238E27FC236}">
                <a16:creationId xmlns:a16="http://schemas.microsoft.com/office/drawing/2014/main" id="{B2457182-DEA5-C9AF-0876-B0417B5F8178}"/>
              </a:ext>
            </a:extLst>
          </p:cNvPr>
          <p:cNvCxnSpPr>
            <a:cxnSpLocks/>
          </p:cNvCxnSpPr>
          <p:nvPr/>
        </p:nvCxnSpPr>
        <p:spPr>
          <a:xfrm>
            <a:off x="-19050" y="430295"/>
            <a:ext cx="255270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pic>
        <p:nvPicPr>
          <p:cNvPr id="14" name="Imagen 13">
            <a:extLst>
              <a:ext uri="{FF2B5EF4-FFF2-40B4-BE49-F238E27FC236}">
                <a16:creationId xmlns:a16="http://schemas.microsoft.com/office/drawing/2014/main" id="{346CC3CB-624E-61C7-8EA8-490AE15F827F}"/>
              </a:ext>
            </a:extLst>
          </p:cNvPr>
          <p:cNvPicPr>
            <a:picLocks noChangeAspect="1"/>
          </p:cNvPicPr>
          <p:nvPr/>
        </p:nvPicPr>
        <p:blipFill>
          <a:blip r:embed="rId3"/>
          <a:stretch>
            <a:fillRect/>
          </a:stretch>
        </p:blipFill>
        <p:spPr>
          <a:xfrm>
            <a:off x="6448425" y="396544"/>
            <a:ext cx="5143807" cy="5522355"/>
          </a:xfrm>
          <a:prstGeom prst="rect">
            <a:avLst/>
          </a:prstGeom>
        </p:spPr>
      </p:pic>
    </p:spTree>
    <p:extLst>
      <p:ext uri="{BB962C8B-B14F-4D97-AF65-F5344CB8AC3E}">
        <p14:creationId xmlns:p14="http://schemas.microsoft.com/office/powerpoint/2010/main" val="2424710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DF9"/>
        </a:solidFill>
        <a:effectLst/>
      </p:bgPr>
    </p:bg>
    <p:spTree>
      <p:nvGrpSpPr>
        <p:cNvPr id="1" name=""/>
        <p:cNvGrpSpPr/>
        <p:nvPr/>
      </p:nvGrpSpPr>
      <p:grpSpPr>
        <a:xfrm>
          <a:off x="0" y="0"/>
          <a:ext cx="0" cy="0"/>
          <a:chOff x="0" y="0"/>
          <a:chExt cx="0" cy="0"/>
        </a:xfrm>
      </p:grpSpPr>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2"/>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2260CDFD-7ABA-2953-1000-0B100A58C40B}"/>
              </a:ext>
            </a:extLst>
          </p:cNvPr>
          <p:cNvSpPr/>
          <p:nvPr/>
        </p:nvSpPr>
        <p:spPr>
          <a:xfrm>
            <a:off x="0" y="92892"/>
            <a:ext cx="3478306"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lumMod val="50000"/>
                  </a:schemeClr>
                </a:solidFill>
                <a:latin typeface="Arial" panose="020B0604020202020204" pitchFamily="34" charset="0"/>
                <a:cs typeface="Arial" panose="020B0604020202020204" pitchFamily="34" charset="0"/>
              </a:rPr>
              <a:t>AUTO INCORPORACIÓN</a:t>
            </a:r>
            <a:endParaRPr lang="en-US" sz="1600" b="1" dirty="0">
              <a:solidFill>
                <a:schemeClr val="bg1">
                  <a:lumMod val="50000"/>
                </a:schemeClr>
              </a:solidFill>
              <a:latin typeface="Arial" panose="020B0604020202020204" pitchFamily="34" charset="0"/>
              <a:cs typeface="Arial" panose="020B0604020202020204" pitchFamily="34" charset="0"/>
            </a:endParaRPr>
          </a:p>
        </p:txBody>
      </p:sp>
      <p:cxnSp>
        <p:nvCxnSpPr>
          <p:cNvPr id="8" name="Conector recto 7">
            <a:extLst>
              <a:ext uri="{FF2B5EF4-FFF2-40B4-BE49-F238E27FC236}">
                <a16:creationId xmlns:a16="http://schemas.microsoft.com/office/drawing/2014/main" id="{B2457182-DEA5-C9AF-0876-B0417B5F8178}"/>
              </a:ext>
            </a:extLst>
          </p:cNvPr>
          <p:cNvCxnSpPr>
            <a:cxnSpLocks/>
          </p:cNvCxnSpPr>
          <p:nvPr/>
        </p:nvCxnSpPr>
        <p:spPr>
          <a:xfrm>
            <a:off x="-19050" y="430295"/>
            <a:ext cx="255270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4" name="Elipse 3">
            <a:extLst>
              <a:ext uri="{FF2B5EF4-FFF2-40B4-BE49-F238E27FC236}">
                <a16:creationId xmlns:a16="http://schemas.microsoft.com/office/drawing/2014/main" id="{69C0A7C4-E979-D6FA-2DEC-CED5134C6B0F}"/>
              </a:ext>
            </a:extLst>
          </p:cNvPr>
          <p:cNvSpPr/>
          <p:nvPr/>
        </p:nvSpPr>
        <p:spPr>
          <a:xfrm>
            <a:off x="657754" y="3637595"/>
            <a:ext cx="809722" cy="749772"/>
          </a:xfrm>
          <a:prstGeom prst="ellipse">
            <a:avLst/>
          </a:prstGeom>
          <a:solidFill>
            <a:srgbClr val="BAC498"/>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s-AR" sz="3200" dirty="0">
                <a:solidFill>
                  <a:schemeClr val="bg1"/>
                </a:solidFill>
                <a:highlight>
                  <a:srgbClr val="BAC498"/>
                </a:highlight>
                <a:latin typeface="Aptos" panose="020B0004020202020204" pitchFamily="34" charset="0"/>
              </a:rPr>
              <a:t>1</a:t>
            </a:r>
            <a:endParaRPr lang="es-AR" sz="2400" dirty="0">
              <a:solidFill>
                <a:schemeClr val="bg1"/>
              </a:solidFill>
              <a:highlight>
                <a:srgbClr val="BAC498"/>
              </a:highlight>
              <a:latin typeface="Aptos" panose="020B0004020202020204" pitchFamily="34" charset="0"/>
            </a:endParaRPr>
          </a:p>
        </p:txBody>
      </p:sp>
      <p:sp>
        <p:nvSpPr>
          <p:cNvPr id="10" name="CuadroTexto 9">
            <a:extLst>
              <a:ext uri="{FF2B5EF4-FFF2-40B4-BE49-F238E27FC236}">
                <a16:creationId xmlns:a16="http://schemas.microsoft.com/office/drawing/2014/main" id="{28ACD293-04F5-787D-D6C4-D8B1A8CE3E47}"/>
              </a:ext>
            </a:extLst>
          </p:cNvPr>
          <p:cNvSpPr txBox="1"/>
          <p:nvPr/>
        </p:nvSpPr>
        <p:spPr>
          <a:xfrm>
            <a:off x="1838670" y="1289371"/>
            <a:ext cx="6119812" cy="584775"/>
          </a:xfrm>
          <a:prstGeom prst="rect">
            <a:avLst/>
          </a:prstGeom>
          <a:noFill/>
        </p:spPr>
        <p:txBody>
          <a:bodyPr wrap="square">
            <a:spAutoFit/>
          </a:bodyPr>
          <a:lstStyle/>
          <a:p>
            <a:r>
              <a:rPr lang="es-AR" sz="3200" dirty="0">
                <a:solidFill>
                  <a:srgbClr val="9AA96B"/>
                </a:solidFill>
                <a:latin typeface="Arial" panose="020B0604020202020204" pitchFamily="34" charset="0"/>
                <a:cs typeface="Arial" panose="020B0604020202020204" pitchFamily="34" charset="0"/>
              </a:rPr>
              <a:t>En 3 simples pasos</a:t>
            </a:r>
          </a:p>
        </p:txBody>
      </p:sp>
      <p:sp>
        <p:nvSpPr>
          <p:cNvPr id="12" name="CuadroTexto 11">
            <a:extLst>
              <a:ext uri="{FF2B5EF4-FFF2-40B4-BE49-F238E27FC236}">
                <a16:creationId xmlns:a16="http://schemas.microsoft.com/office/drawing/2014/main" id="{6DE53256-BD5C-23F8-0426-725020A31C7E}"/>
              </a:ext>
            </a:extLst>
          </p:cNvPr>
          <p:cNvSpPr txBox="1"/>
          <p:nvPr/>
        </p:nvSpPr>
        <p:spPr>
          <a:xfrm>
            <a:off x="657754" y="4515598"/>
            <a:ext cx="3181015" cy="1200329"/>
          </a:xfrm>
          <a:prstGeom prst="rect">
            <a:avLst/>
          </a:prstGeom>
          <a:noFill/>
        </p:spPr>
        <p:txBody>
          <a:bodyPr wrap="square">
            <a:spAutoFit/>
          </a:bodyPr>
          <a:lstStyle/>
          <a:p>
            <a:r>
              <a:rPr lang="es-ES" sz="2400" dirty="0" err="1">
                <a:solidFill>
                  <a:srgbClr val="9AA96B"/>
                </a:solidFill>
                <a:latin typeface="Arial" panose="020B0604020202020204" pitchFamily="34" charset="0"/>
                <a:cs typeface="Arial" panose="020B0604020202020204" pitchFamily="34" charset="0"/>
              </a:rPr>
              <a:t>Generá</a:t>
            </a:r>
            <a:r>
              <a:rPr lang="es-ES" sz="2400" dirty="0">
                <a:solidFill>
                  <a:srgbClr val="9AA96B"/>
                </a:solidFill>
                <a:latin typeface="Arial" panose="020B0604020202020204" pitchFamily="34" charset="0"/>
                <a:cs typeface="Arial" panose="020B0604020202020204" pitchFamily="34" charset="0"/>
              </a:rPr>
              <a:t> una </a:t>
            </a:r>
            <a:r>
              <a:rPr lang="es-ES" sz="2400" b="1" dirty="0">
                <a:solidFill>
                  <a:srgbClr val="9AA96B"/>
                </a:solidFill>
                <a:latin typeface="Arial" panose="020B0604020202020204" pitchFamily="34" charset="0"/>
                <a:cs typeface="Arial" panose="020B0604020202020204" pitchFamily="34" charset="0"/>
              </a:rPr>
              <a:t>invitación</a:t>
            </a:r>
            <a:r>
              <a:rPr lang="es-ES" sz="2400" dirty="0">
                <a:solidFill>
                  <a:srgbClr val="9AA96B"/>
                </a:solidFill>
                <a:latin typeface="Arial" panose="020B0604020202020204" pitchFamily="34" charset="0"/>
                <a:cs typeface="Arial" panose="020B0604020202020204" pitchFamily="34" charset="0"/>
              </a:rPr>
              <a:t> para el futuro incorporado.</a:t>
            </a:r>
            <a:endParaRPr lang="es-AR" sz="2400" dirty="0">
              <a:solidFill>
                <a:srgbClr val="9AA96B"/>
              </a:solidFill>
              <a:latin typeface="Arial" panose="020B0604020202020204" pitchFamily="34" charset="0"/>
              <a:cs typeface="Arial" panose="020B0604020202020204" pitchFamily="34" charset="0"/>
            </a:endParaRPr>
          </a:p>
        </p:txBody>
      </p:sp>
      <p:sp>
        <p:nvSpPr>
          <p:cNvPr id="13" name="Elipse 12">
            <a:extLst>
              <a:ext uri="{FF2B5EF4-FFF2-40B4-BE49-F238E27FC236}">
                <a16:creationId xmlns:a16="http://schemas.microsoft.com/office/drawing/2014/main" id="{670FF0C3-1843-DA5E-E743-794F6147DE79}"/>
              </a:ext>
            </a:extLst>
          </p:cNvPr>
          <p:cNvSpPr/>
          <p:nvPr/>
        </p:nvSpPr>
        <p:spPr>
          <a:xfrm>
            <a:off x="4466976" y="3568704"/>
            <a:ext cx="809722" cy="749772"/>
          </a:xfrm>
          <a:prstGeom prst="ellipse">
            <a:avLst/>
          </a:prstGeom>
          <a:solidFill>
            <a:srgbClr val="BAC498"/>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s-AR" sz="3200" dirty="0">
                <a:solidFill>
                  <a:schemeClr val="bg1"/>
                </a:solidFill>
                <a:highlight>
                  <a:srgbClr val="BAC498"/>
                </a:highlight>
                <a:latin typeface="Aptos" panose="020B0004020202020204" pitchFamily="34" charset="0"/>
              </a:rPr>
              <a:t>2</a:t>
            </a:r>
            <a:endParaRPr lang="es-AR" sz="2400" dirty="0">
              <a:solidFill>
                <a:schemeClr val="bg1"/>
              </a:solidFill>
              <a:highlight>
                <a:srgbClr val="BAC498"/>
              </a:highlight>
              <a:latin typeface="Aptos" panose="020B0004020202020204" pitchFamily="34" charset="0"/>
            </a:endParaRPr>
          </a:p>
        </p:txBody>
      </p:sp>
      <p:sp>
        <p:nvSpPr>
          <p:cNvPr id="15" name="Elipse 14">
            <a:extLst>
              <a:ext uri="{FF2B5EF4-FFF2-40B4-BE49-F238E27FC236}">
                <a16:creationId xmlns:a16="http://schemas.microsoft.com/office/drawing/2014/main" id="{5C47D428-D340-3C80-8804-0F6195CD50B6}"/>
              </a:ext>
            </a:extLst>
          </p:cNvPr>
          <p:cNvSpPr/>
          <p:nvPr/>
        </p:nvSpPr>
        <p:spPr>
          <a:xfrm>
            <a:off x="8618992" y="3557196"/>
            <a:ext cx="809722" cy="749772"/>
          </a:xfrm>
          <a:prstGeom prst="ellipse">
            <a:avLst/>
          </a:prstGeom>
          <a:solidFill>
            <a:srgbClr val="BAC498"/>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s-AR" sz="3200" dirty="0">
                <a:solidFill>
                  <a:schemeClr val="bg1"/>
                </a:solidFill>
                <a:highlight>
                  <a:srgbClr val="BAC498"/>
                </a:highlight>
                <a:latin typeface="Aptos" panose="020B0004020202020204" pitchFamily="34" charset="0"/>
              </a:rPr>
              <a:t>3</a:t>
            </a:r>
            <a:endParaRPr lang="es-AR" sz="2400" dirty="0">
              <a:solidFill>
                <a:schemeClr val="bg1"/>
              </a:solidFill>
              <a:highlight>
                <a:srgbClr val="BAC498"/>
              </a:highlight>
              <a:latin typeface="Aptos" panose="020B0004020202020204" pitchFamily="34" charset="0"/>
            </a:endParaRPr>
          </a:p>
        </p:txBody>
      </p:sp>
      <p:sp>
        <p:nvSpPr>
          <p:cNvPr id="17" name="CuadroTexto 16">
            <a:extLst>
              <a:ext uri="{FF2B5EF4-FFF2-40B4-BE49-F238E27FC236}">
                <a16:creationId xmlns:a16="http://schemas.microsoft.com/office/drawing/2014/main" id="{2C848CFE-F287-F1A2-EA5D-F431E6A08288}"/>
              </a:ext>
            </a:extLst>
          </p:cNvPr>
          <p:cNvSpPr txBox="1"/>
          <p:nvPr/>
        </p:nvSpPr>
        <p:spPr>
          <a:xfrm>
            <a:off x="4466976" y="4484077"/>
            <a:ext cx="3453212" cy="1200329"/>
          </a:xfrm>
          <a:prstGeom prst="rect">
            <a:avLst/>
          </a:prstGeom>
          <a:noFill/>
        </p:spPr>
        <p:txBody>
          <a:bodyPr wrap="square">
            <a:spAutoFit/>
          </a:bodyPr>
          <a:lstStyle/>
          <a:p>
            <a:r>
              <a:rPr lang="es-ES" sz="2400" b="1" dirty="0">
                <a:solidFill>
                  <a:srgbClr val="9AA96B"/>
                </a:solidFill>
                <a:latin typeface="Arial" panose="020B0604020202020204" pitchFamily="34" charset="0"/>
                <a:cs typeface="Arial" panose="020B0604020202020204" pitchFamily="34" charset="0"/>
              </a:rPr>
              <a:t>Compartí</a:t>
            </a:r>
            <a:r>
              <a:rPr lang="es-ES" sz="2400" dirty="0">
                <a:solidFill>
                  <a:srgbClr val="9AA96B"/>
                </a:solidFill>
                <a:latin typeface="Arial" panose="020B0604020202020204" pitchFamily="34" charset="0"/>
                <a:cs typeface="Arial" panose="020B0604020202020204" pitchFamily="34" charset="0"/>
              </a:rPr>
              <a:t> la invitación por WhatsApp, email, o QR en persona.</a:t>
            </a:r>
            <a:endParaRPr lang="es-AR" sz="2400" dirty="0">
              <a:solidFill>
                <a:srgbClr val="9AA96B"/>
              </a:solidFill>
              <a:latin typeface="Arial" panose="020B0604020202020204" pitchFamily="34" charset="0"/>
              <a:cs typeface="Arial" panose="020B0604020202020204" pitchFamily="34" charset="0"/>
            </a:endParaRPr>
          </a:p>
        </p:txBody>
      </p:sp>
      <p:sp>
        <p:nvSpPr>
          <p:cNvPr id="19" name="CuadroTexto 18">
            <a:extLst>
              <a:ext uri="{FF2B5EF4-FFF2-40B4-BE49-F238E27FC236}">
                <a16:creationId xmlns:a16="http://schemas.microsoft.com/office/drawing/2014/main" id="{8D39B0D0-6052-74A3-4A03-BF804D233BFE}"/>
              </a:ext>
            </a:extLst>
          </p:cNvPr>
          <p:cNvSpPr txBox="1"/>
          <p:nvPr/>
        </p:nvSpPr>
        <p:spPr>
          <a:xfrm>
            <a:off x="8618992" y="4441073"/>
            <a:ext cx="3453212" cy="1569660"/>
          </a:xfrm>
          <a:prstGeom prst="rect">
            <a:avLst/>
          </a:prstGeom>
          <a:noFill/>
        </p:spPr>
        <p:txBody>
          <a:bodyPr wrap="square">
            <a:spAutoFit/>
          </a:bodyPr>
          <a:lstStyle/>
          <a:p>
            <a:r>
              <a:rPr lang="es-ES" sz="2400" dirty="0">
                <a:solidFill>
                  <a:srgbClr val="9AA96B"/>
                </a:solidFill>
                <a:latin typeface="Arial" panose="020B0604020202020204" pitchFamily="34" charset="0"/>
                <a:cs typeface="Arial" panose="020B0604020202020204" pitchFamily="34" charset="0"/>
              </a:rPr>
              <a:t>Seguí todas las invitaciones generadas y enviadas desde la App.</a:t>
            </a:r>
            <a:endParaRPr lang="es-AR" sz="2400" dirty="0">
              <a:solidFill>
                <a:srgbClr val="9AA96B"/>
              </a:solidFill>
              <a:latin typeface="Arial" panose="020B0604020202020204" pitchFamily="34" charset="0"/>
              <a:cs typeface="Arial" panose="020B0604020202020204" pitchFamily="34" charset="0"/>
            </a:endParaRPr>
          </a:p>
        </p:txBody>
      </p:sp>
      <p:sp>
        <p:nvSpPr>
          <p:cNvPr id="24" name="Arco 23">
            <a:extLst>
              <a:ext uri="{FF2B5EF4-FFF2-40B4-BE49-F238E27FC236}">
                <a16:creationId xmlns:a16="http://schemas.microsoft.com/office/drawing/2014/main" id="{9F5A64A2-E8FE-8609-7CB2-F8C5704FF948}"/>
              </a:ext>
            </a:extLst>
          </p:cNvPr>
          <p:cNvSpPr/>
          <p:nvPr/>
        </p:nvSpPr>
        <p:spPr>
          <a:xfrm rot="13099847">
            <a:off x="716416" y="1594043"/>
            <a:ext cx="1502121" cy="1845489"/>
          </a:xfrm>
          <a:prstGeom prst="arc">
            <a:avLst>
              <a:gd name="adj1" fmla="val 16975732"/>
              <a:gd name="adj2" fmla="val 3765859"/>
            </a:avLst>
          </a:prstGeom>
          <a:ln w="19050">
            <a:solidFill>
              <a:srgbClr val="9AA9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dirty="0"/>
          </a:p>
        </p:txBody>
      </p:sp>
      <p:sp>
        <p:nvSpPr>
          <p:cNvPr id="25" name="Elipse 24">
            <a:extLst>
              <a:ext uri="{FF2B5EF4-FFF2-40B4-BE49-F238E27FC236}">
                <a16:creationId xmlns:a16="http://schemas.microsoft.com/office/drawing/2014/main" id="{7BE8D47A-1F63-62E9-208A-087453F81D16}"/>
              </a:ext>
            </a:extLst>
          </p:cNvPr>
          <p:cNvSpPr/>
          <p:nvPr/>
        </p:nvSpPr>
        <p:spPr>
          <a:xfrm>
            <a:off x="719671" y="3074493"/>
            <a:ext cx="66675" cy="45719"/>
          </a:xfrm>
          <a:prstGeom prst="ellipse">
            <a:avLst/>
          </a:prstGeom>
          <a:solidFill>
            <a:srgbClr val="9AA96B"/>
          </a:solidFill>
          <a:ln>
            <a:solidFill>
              <a:srgbClr val="9AA96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26" name="Imagen 25" descr="Planta con hojas verdes&#10;&#10;Descripción generada automáticamente con confianza media">
            <a:extLst>
              <a:ext uri="{FF2B5EF4-FFF2-40B4-BE49-F238E27FC236}">
                <a16:creationId xmlns:a16="http://schemas.microsoft.com/office/drawing/2014/main" id="{56EC0AF4-F5D2-D9B5-CA83-3E1A91001CD8}"/>
              </a:ext>
            </a:extLst>
          </p:cNvPr>
          <p:cNvPicPr>
            <a:picLocks noChangeAspect="1"/>
          </p:cNvPicPr>
          <p:nvPr/>
        </p:nvPicPr>
        <p:blipFill>
          <a:blip r:embed="rId3"/>
          <a:stretch>
            <a:fillRect/>
          </a:stretch>
        </p:blipFill>
        <p:spPr>
          <a:xfrm rot="9583853">
            <a:off x="9950180" y="175782"/>
            <a:ext cx="2158849" cy="2066983"/>
          </a:xfrm>
          <a:prstGeom prst="rect">
            <a:avLst/>
          </a:prstGeom>
          <a:ln>
            <a:noFill/>
          </a:ln>
          <a:effectLst>
            <a:outerShdw blurRad="25400" dist="139700" dir="2700000" sx="103000" sy="103000" algn="tl" rotWithShape="0">
              <a:srgbClr val="333333">
                <a:alpha val="21000"/>
              </a:srgbClr>
            </a:outerShdw>
          </a:effectLst>
        </p:spPr>
      </p:pic>
    </p:spTree>
    <p:extLst>
      <p:ext uri="{BB962C8B-B14F-4D97-AF65-F5344CB8AC3E}">
        <p14:creationId xmlns:p14="http://schemas.microsoft.com/office/powerpoint/2010/main" val="996374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9F276F3-9E1D-11BC-68F9-6AA0EAE46644}"/>
            </a:ext>
          </a:extLst>
        </p:cNvPr>
        <p:cNvGrpSpPr/>
        <p:nvPr/>
      </p:nvGrpSpPr>
      <p:grpSpPr>
        <a:xfrm>
          <a:off x="0" y="0"/>
          <a:ext cx="0" cy="0"/>
          <a:chOff x="0" y="0"/>
          <a:chExt cx="0" cy="0"/>
        </a:xfrm>
      </p:grpSpPr>
      <p:pic>
        <p:nvPicPr>
          <p:cNvPr id="2" name="Picture 13">
            <a:extLst>
              <a:ext uri="{FF2B5EF4-FFF2-40B4-BE49-F238E27FC236}">
                <a16:creationId xmlns:a16="http://schemas.microsoft.com/office/drawing/2014/main" id="{984D9656-D37B-DAA8-BD00-A0EB92F4F0EC}"/>
              </a:ext>
            </a:extLst>
          </p:cNvPr>
          <p:cNvPicPr>
            <a:picLocks noChangeAspect="1"/>
          </p:cNvPicPr>
          <p:nvPr/>
        </p:nvPicPr>
        <p:blipFill>
          <a:blip r:embed="rId2"/>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F636AAD0-0093-495A-5DE5-165B71EDDAA8}"/>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D5BB87A7-5B42-821F-DB7A-6981F7C963F1}"/>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71F7AF24-C652-F8AF-71A8-0FA1DB817249}"/>
              </a:ext>
            </a:extLst>
          </p:cNvPr>
          <p:cNvSpPr/>
          <p:nvPr/>
        </p:nvSpPr>
        <p:spPr>
          <a:xfrm>
            <a:off x="0" y="65987"/>
            <a:ext cx="4787900"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b="1" dirty="0">
                <a:solidFill>
                  <a:srgbClr val="97938C"/>
                </a:solidFill>
                <a:latin typeface="NHaasGroteskDSPro-65Md"/>
                <a:cs typeface="Arial" panose="020B0604020202020204" pitchFamily="34" charset="0"/>
              </a:rPr>
              <a:t>VENTA GRUPAL</a:t>
            </a:r>
            <a:endParaRPr lang="en-US" sz="1600" b="1" dirty="0">
              <a:solidFill>
                <a:schemeClr val="bg1">
                  <a:lumMod val="50000"/>
                </a:schemeClr>
              </a:solidFill>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2AB1A6E4-1CAE-DE58-406B-A0A14270949C}"/>
              </a:ext>
            </a:extLst>
          </p:cNvPr>
          <p:cNvSpPr txBox="1"/>
          <p:nvPr/>
        </p:nvSpPr>
        <p:spPr>
          <a:xfrm>
            <a:off x="275646" y="1538300"/>
            <a:ext cx="4236608" cy="2985433"/>
          </a:xfrm>
          <a:prstGeom prst="rect">
            <a:avLst/>
          </a:prstGeom>
          <a:noFill/>
        </p:spPr>
        <p:txBody>
          <a:bodyPr wrap="square">
            <a:spAutoFit/>
          </a:bodyPr>
          <a:lstStyle/>
          <a:p>
            <a:pPr algn="l"/>
            <a:r>
              <a:rPr lang="es-AR" sz="4000" b="0" u="none" strike="noStrike" baseline="0" dirty="0" err="1">
                <a:solidFill>
                  <a:srgbClr val="FF8D5B"/>
                </a:solidFill>
                <a:latin typeface="FreightTextProBook-Italic" panose="02000606060000090004" pitchFamily="50" charset="0"/>
              </a:rPr>
              <a:t>Inspirá</a:t>
            </a:r>
            <a:r>
              <a:rPr lang="es-AR" sz="4000" b="0" u="none" strike="noStrike" baseline="0" dirty="0">
                <a:solidFill>
                  <a:srgbClr val="FF8D5B"/>
                </a:solidFill>
                <a:latin typeface="FreightTextProBook-Italic" panose="02000606060000090004" pitchFamily="50" charset="0"/>
              </a:rPr>
              <a:t> y </a:t>
            </a:r>
            <a:r>
              <a:rPr lang="es-AR" sz="4000" b="0" u="none" strike="noStrike" baseline="0" dirty="0" err="1">
                <a:solidFill>
                  <a:srgbClr val="FF8D5B"/>
                </a:solidFill>
                <a:latin typeface="FreightTextProBook-Italic" panose="02000606060000090004" pitchFamily="50" charset="0"/>
              </a:rPr>
              <a:t>transformá</a:t>
            </a:r>
            <a:r>
              <a:rPr lang="es-AR" sz="4000" b="0" u="none" strike="noStrike" baseline="0" dirty="0">
                <a:solidFill>
                  <a:srgbClr val="FF8D5B"/>
                </a:solidFill>
                <a:latin typeface="FreightTextProBook-Italic" panose="02000606060000090004" pitchFamily="50" charset="0"/>
              </a:rPr>
              <a:t>:</a:t>
            </a:r>
          </a:p>
          <a:p>
            <a:pPr algn="l"/>
            <a:r>
              <a:rPr lang="es-ES" sz="3600" b="0" i="0" u="none" strike="noStrike" baseline="0" dirty="0">
                <a:solidFill>
                  <a:srgbClr val="FF8D5B"/>
                </a:solidFill>
                <a:latin typeface="NHaasGroteskDSPro-55Rg"/>
              </a:rPr>
              <a:t>la oportunidad de ser Líder</a:t>
            </a:r>
          </a:p>
          <a:p>
            <a:pPr algn="l"/>
            <a:r>
              <a:rPr lang="es-AR" sz="3600" b="0" i="0" u="none" strike="noStrike" baseline="0" dirty="0">
                <a:solidFill>
                  <a:srgbClr val="FF8D5B"/>
                </a:solidFill>
                <a:latin typeface="NHaasGroteskDSPro-55Rg"/>
              </a:rPr>
              <a:t>de Grupo, es hoy</a:t>
            </a:r>
            <a:endParaRPr lang="es-AR" sz="3600" dirty="0">
              <a:solidFill>
                <a:srgbClr val="FF8D5B"/>
              </a:solidFill>
            </a:endParaRPr>
          </a:p>
        </p:txBody>
      </p:sp>
      <p:cxnSp>
        <p:nvCxnSpPr>
          <p:cNvPr id="4" name="Conector recto 3">
            <a:extLst>
              <a:ext uri="{FF2B5EF4-FFF2-40B4-BE49-F238E27FC236}">
                <a16:creationId xmlns:a16="http://schemas.microsoft.com/office/drawing/2014/main" id="{4B048154-6FD2-BE31-8626-FB76DE333743}"/>
              </a:ext>
            </a:extLst>
          </p:cNvPr>
          <p:cNvCxnSpPr>
            <a:cxnSpLocks/>
          </p:cNvCxnSpPr>
          <p:nvPr/>
        </p:nvCxnSpPr>
        <p:spPr>
          <a:xfrm>
            <a:off x="-19050" y="430295"/>
            <a:ext cx="153543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pic>
        <p:nvPicPr>
          <p:cNvPr id="8" name="Imagen 7">
            <a:extLst>
              <a:ext uri="{FF2B5EF4-FFF2-40B4-BE49-F238E27FC236}">
                <a16:creationId xmlns:a16="http://schemas.microsoft.com/office/drawing/2014/main" id="{63D37313-6036-6213-1818-098069A36CDD}"/>
              </a:ext>
            </a:extLst>
          </p:cNvPr>
          <p:cNvPicPr>
            <a:picLocks noChangeAspect="1"/>
          </p:cNvPicPr>
          <p:nvPr/>
        </p:nvPicPr>
        <p:blipFill>
          <a:blip r:embed="rId3"/>
          <a:stretch>
            <a:fillRect/>
          </a:stretch>
        </p:blipFill>
        <p:spPr>
          <a:xfrm>
            <a:off x="4939382" y="1347497"/>
            <a:ext cx="7125694" cy="4163006"/>
          </a:xfrm>
          <a:prstGeom prst="rect">
            <a:avLst/>
          </a:prstGeom>
        </p:spPr>
      </p:pic>
    </p:spTree>
    <p:extLst>
      <p:ext uri="{BB962C8B-B14F-4D97-AF65-F5344CB8AC3E}">
        <p14:creationId xmlns:p14="http://schemas.microsoft.com/office/powerpoint/2010/main" val="123081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B3571D-AB49-C345-9F54-EE6B9A9EAD5A}"/>
            </a:ext>
          </a:extLst>
        </p:cNvPr>
        <p:cNvGrpSpPr/>
        <p:nvPr/>
      </p:nvGrpSpPr>
      <p:grpSpPr>
        <a:xfrm>
          <a:off x="0" y="0"/>
          <a:ext cx="0" cy="0"/>
          <a:chOff x="0" y="0"/>
          <a:chExt cx="0" cy="0"/>
        </a:xfrm>
      </p:grpSpPr>
      <p:pic>
        <p:nvPicPr>
          <p:cNvPr id="2" name="Picture 13">
            <a:extLst>
              <a:ext uri="{FF2B5EF4-FFF2-40B4-BE49-F238E27FC236}">
                <a16:creationId xmlns:a16="http://schemas.microsoft.com/office/drawing/2014/main" id="{2FF36375-8B97-72A0-4472-F6FE761C7BC8}"/>
              </a:ext>
            </a:extLst>
          </p:cNvPr>
          <p:cNvPicPr>
            <a:picLocks noChangeAspect="1"/>
          </p:cNvPicPr>
          <p:nvPr/>
        </p:nvPicPr>
        <p:blipFill>
          <a:blip r:embed="rId2"/>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EE36FAC3-E6D5-BCC9-F3F8-363DB728F902}"/>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62263A5B-AB72-D924-090E-5755DF8A21DC}"/>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A9D166E7-11BA-7249-557C-36D87B6985D4}"/>
              </a:ext>
            </a:extLst>
          </p:cNvPr>
          <p:cNvSpPr/>
          <p:nvPr/>
        </p:nvSpPr>
        <p:spPr>
          <a:xfrm>
            <a:off x="0" y="65987"/>
            <a:ext cx="4787900"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b="1" dirty="0">
                <a:solidFill>
                  <a:srgbClr val="97938C"/>
                </a:solidFill>
                <a:latin typeface="NHaasGroteskDSPro-65Md"/>
                <a:cs typeface="Arial" panose="020B0604020202020204" pitchFamily="34" charset="0"/>
              </a:rPr>
              <a:t>VENTA GRUPAL</a:t>
            </a:r>
            <a:endParaRPr lang="en-US" sz="1600" b="1" dirty="0">
              <a:solidFill>
                <a:schemeClr val="bg1">
                  <a:lumMod val="50000"/>
                </a:schemeClr>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05296EFC-B14F-DC1C-5438-3471476DEAEE}"/>
              </a:ext>
            </a:extLst>
          </p:cNvPr>
          <p:cNvSpPr txBox="1"/>
          <p:nvPr/>
        </p:nvSpPr>
        <p:spPr>
          <a:xfrm>
            <a:off x="1420937" y="1101536"/>
            <a:ext cx="9020265" cy="584775"/>
          </a:xfrm>
          <a:prstGeom prst="rect">
            <a:avLst/>
          </a:prstGeom>
          <a:noFill/>
        </p:spPr>
        <p:txBody>
          <a:bodyPr wrap="square">
            <a:spAutoFit/>
          </a:bodyPr>
          <a:lstStyle/>
          <a:p>
            <a:r>
              <a:rPr lang="es-AR" sz="3200" b="0" i="0" u="none" strike="noStrike" baseline="0" dirty="0">
                <a:solidFill>
                  <a:srgbClr val="FF8D5B"/>
                </a:solidFill>
                <a:latin typeface="NHaasGroteskDSPro-55Rg"/>
              </a:rPr>
              <a:t>Durante Período 4 el valor de Venta Grupal será de</a:t>
            </a:r>
            <a:endParaRPr lang="es-AR" sz="3200" dirty="0">
              <a:solidFill>
                <a:srgbClr val="FF8D5B"/>
              </a:solidFill>
            </a:endParaRPr>
          </a:p>
        </p:txBody>
      </p:sp>
      <p:sp>
        <p:nvSpPr>
          <p:cNvPr id="11" name="CuadroTexto 10">
            <a:extLst>
              <a:ext uri="{FF2B5EF4-FFF2-40B4-BE49-F238E27FC236}">
                <a16:creationId xmlns:a16="http://schemas.microsoft.com/office/drawing/2014/main" id="{226A56A2-63FE-4C0B-29AE-308F1EE2A9B8}"/>
              </a:ext>
            </a:extLst>
          </p:cNvPr>
          <p:cNvSpPr txBox="1"/>
          <p:nvPr/>
        </p:nvSpPr>
        <p:spPr>
          <a:xfrm>
            <a:off x="3679031" y="1712285"/>
            <a:ext cx="4969669" cy="1107996"/>
          </a:xfrm>
          <a:prstGeom prst="rect">
            <a:avLst/>
          </a:prstGeom>
          <a:noFill/>
        </p:spPr>
        <p:txBody>
          <a:bodyPr wrap="square">
            <a:spAutoFit/>
          </a:bodyPr>
          <a:lstStyle/>
          <a:p>
            <a:pPr algn="ctr"/>
            <a:r>
              <a:rPr lang="es-AR" sz="6600" b="0" i="0" u="none" strike="noStrike" baseline="0" dirty="0">
                <a:solidFill>
                  <a:srgbClr val="FFD6C7"/>
                </a:solidFill>
                <a:latin typeface="NHaasGroteskDSPro-55Rg"/>
              </a:rPr>
              <a:t>$2.250.000</a:t>
            </a:r>
          </a:p>
        </p:txBody>
      </p:sp>
      <p:cxnSp>
        <p:nvCxnSpPr>
          <p:cNvPr id="13" name="Conector recto 12">
            <a:extLst>
              <a:ext uri="{FF2B5EF4-FFF2-40B4-BE49-F238E27FC236}">
                <a16:creationId xmlns:a16="http://schemas.microsoft.com/office/drawing/2014/main" id="{99087217-6197-7F3D-8168-14A1766B8E77}"/>
              </a:ext>
            </a:extLst>
          </p:cNvPr>
          <p:cNvCxnSpPr>
            <a:cxnSpLocks/>
          </p:cNvCxnSpPr>
          <p:nvPr/>
        </p:nvCxnSpPr>
        <p:spPr>
          <a:xfrm>
            <a:off x="4143375" y="2250789"/>
            <a:ext cx="4210050" cy="0"/>
          </a:xfrm>
          <a:prstGeom prst="line">
            <a:avLst/>
          </a:prstGeom>
          <a:ln>
            <a:solidFill>
              <a:srgbClr val="FFD6C7"/>
            </a:solidFill>
          </a:ln>
        </p:spPr>
        <p:style>
          <a:lnRef idx="2">
            <a:schemeClr val="accent2"/>
          </a:lnRef>
          <a:fillRef idx="0">
            <a:schemeClr val="accent2"/>
          </a:fillRef>
          <a:effectRef idx="1">
            <a:schemeClr val="accent2"/>
          </a:effectRef>
          <a:fontRef idx="minor">
            <a:schemeClr val="tx1"/>
          </a:fontRef>
        </p:style>
      </p:cxnSp>
      <p:sp>
        <p:nvSpPr>
          <p:cNvPr id="16" name="CuadroTexto 15">
            <a:extLst>
              <a:ext uri="{FF2B5EF4-FFF2-40B4-BE49-F238E27FC236}">
                <a16:creationId xmlns:a16="http://schemas.microsoft.com/office/drawing/2014/main" id="{B4DB5A83-66F4-059A-60C6-33000B064B4F}"/>
              </a:ext>
            </a:extLst>
          </p:cNvPr>
          <p:cNvSpPr txBox="1"/>
          <p:nvPr/>
        </p:nvSpPr>
        <p:spPr>
          <a:xfrm>
            <a:off x="1162754" y="6320463"/>
            <a:ext cx="10671009" cy="276999"/>
          </a:xfrm>
          <a:prstGeom prst="rect">
            <a:avLst/>
          </a:prstGeom>
          <a:noFill/>
        </p:spPr>
        <p:txBody>
          <a:bodyPr wrap="square">
            <a:spAutoFit/>
          </a:bodyPr>
          <a:lstStyle/>
          <a:p>
            <a:pPr algn="l"/>
            <a:r>
              <a:rPr lang="es-ES" sz="1200" b="0" i="0" u="none" strike="noStrike" baseline="0" dirty="0">
                <a:solidFill>
                  <a:srgbClr val="FF8D5B"/>
                </a:solidFill>
                <a:latin typeface="NHaasGroteskDSPro-65Md"/>
              </a:rPr>
              <a:t>IMPORTANTE: </a:t>
            </a:r>
            <a:r>
              <a:rPr lang="es-ES" sz="1200" b="0" i="0" u="none" strike="noStrike" baseline="0" dirty="0">
                <a:solidFill>
                  <a:srgbClr val="736F64"/>
                </a:solidFill>
                <a:latin typeface="NHaasGroteskDSPro-55Rg"/>
              </a:rPr>
              <a:t>Requisito del Plan de Negocios de Venta grupa promocional válido para P4 de 2024. El resto de los valores del Plan de negocios se mantienen iguales.</a:t>
            </a:r>
            <a:endParaRPr lang="es-AR" sz="1200" dirty="0"/>
          </a:p>
        </p:txBody>
      </p:sp>
      <p:cxnSp>
        <p:nvCxnSpPr>
          <p:cNvPr id="4" name="Conector recto 3">
            <a:extLst>
              <a:ext uri="{FF2B5EF4-FFF2-40B4-BE49-F238E27FC236}">
                <a16:creationId xmlns:a16="http://schemas.microsoft.com/office/drawing/2014/main" id="{3A870AE2-F5EE-825E-9E2F-739995B1A89D}"/>
              </a:ext>
            </a:extLst>
          </p:cNvPr>
          <p:cNvCxnSpPr>
            <a:cxnSpLocks/>
          </p:cNvCxnSpPr>
          <p:nvPr/>
        </p:nvCxnSpPr>
        <p:spPr>
          <a:xfrm>
            <a:off x="-19050" y="430295"/>
            <a:ext cx="153543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7" name="CuadroTexto 6">
            <a:extLst>
              <a:ext uri="{FF2B5EF4-FFF2-40B4-BE49-F238E27FC236}">
                <a16:creationId xmlns:a16="http://schemas.microsoft.com/office/drawing/2014/main" id="{1290DB3A-C343-9588-BB4E-323026AE034D}"/>
              </a:ext>
            </a:extLst>
          </p:cNvPr>
          <p:cNvSpPr txBox="1"/>
          <p:nvPr/>
        </p:nvSpPr>
        <p:spPr>
          <a:xfrm>
            <a:off x="3417092" y="2638016"/>
            <a:ext cx="5493545" cy="1323439"/>
          </a:xfrm>
          <a:prstGeom prst="rect">
            <a:avLst/>
          </a:prstGeom>
          <a:noFill/>
        </p:spPr>
        <p:txBody>
          <a:bodyPr wrap="square">
            <a:spAutoFit/>
          </a:bodyPr>
          <a:lstStyle/>
          <a:p>
            <a:pPr algn="ctr"/>
            <a:r>
              <a:rPr lang="es-AR" sz="8000" b="0" i="0" u="none" strike="noStrike" baseline="0" dirty="0">
                <a:solidFill>
                  <a:srgbClr val="FF8D5B"/>
                </a:solidFill>
                <a:latin typeface="NHaasGroteskDSPro-55Rg"/>
              </a:rPr>
              <a:t>$ 1.850.000</a:t>
            </a:r>
            <a:endParaRPr lang="es-AR" sz="8000" dirty="0">
              <a:solidFill>
                <a:srgbClr val="FF8D5B"/>
              </a:solidFill>
            </a:endParaRPr>
          </a:p>
        </p:txBody>
      </p:sp>
    </p:spTree>
    <p:extLst>
      <p:ext uri="{BB962C8B-B14F-4D97-AF65-F5344CB8AC3E}">
        <p14:creationId xmlns:p14="http://schemas.microsoft.com/office/powerpoint/2010/main" val="1309217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2"/>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14" name="CuadroTexto 13">
            <a:extLst>
              <a:ext uri="{FF2B5EF4-FFF2-40B4-BE49-F238E27FC236}">
                <a16:creationId xmlns:a16="http://schemas.microsoft.com/office/drawing/2014/main" id="{8E27C55C-5D67-09B0-91F0-C0988CB8BE17}"/>
              </a:ext>
            </a:extLst>
          </p:cNvPr>
          <p:cNvSpPr txBox="1"/>
          <p:nvPr/>
        </p:nvSpPr>
        <p:spPr>
          <a:xfrm>
            <a:off x="300355" y="456435"/>
            <a:ext cx="6127750" cy="2277547"/>
          </a:xfrm>
          <a:prstGeom prst="rect">
            <a:avLst/>
          </a:prstGeom>
          <a:noFill/>
        </p:spPr>
        <p:txBody>
          <a:bodyPr wrap="square">
            <a:spAutoFit/>
          </a:bodyPr>
          <a:lstStyle/>
          <a:p>
            <a:pPr algn="l"/>
            <a:r>
              <a:rPr lang="es-AR" sz="4400" b="0" i="0" u="none" strike="noStrike" baseline="0" dirty="0">
                <a:solidFill>
                  <a:srgbClr val="9CAB6E"/>
                </a:solidFill>
                <a:latin typeface="NHaasGroteskDSPro-55Rg"/>
              </a:rPr>
              <a:t>Durante Período 4</a:t>
            </a:r>
          </a:p>
          <a:p>
            <a:pPr algn="l"/>
            <a:r>
              <a:rPr lang="es-AR" sz="4400" b="0" i="0" u="none" strike="noStrike" baseline="0" dirty="0">
                <a:solidFill>
                  <a:srgbClr val="9CAB6E"/>
                </a:solidFill>
                <a:latin typeface="NHaasGroteskDSPro-55Rg"/>
              </a:rPr>
              <a:t>las reincorporaciones</a:t>
            </a:r>
          </a:p>
          <a:p>
            <a:pPr algn="l"/>
            <a:r>
              <a:rPr lang="es-AR" sz="5400" b="0" u="none" strike="noStrike" baseline="0" dirty="0">
                <a:solidFill>
                  <a:srgbClr val="9CAB6E"/>
                </a:solidFill>
                <a:latin typeface="FreightTextProBook-Italic" panose="02000606060000090004" pitchFamily="50" charset="0"/>
              </a:rPr>
              <a:t>no tienen costo</a:t>
            </a:r>
            <a:endParaRPr lang="es-AR" sz="13800" dirty="0">
              <a:solidFill>
                <a:srgbClr val="9CAB6E"/>
              </a:solidFill>
              <a:latin typeface="FreightTextProBook-Italic" panose="02000606060000090004" pitchFamily="50" charset="0"/>
            </a:endParaRPr>
          </a:p>
        </p:txBody>
      </p:sp>
      <p:sp>
        <p:nvSpPr>
          <p:cNvPr id="15" name="CuadroTexto 14">
            <a:extLst>
              <a:ext uri="{FF2B5EF4-FFF2-40B4-BE49-F238E27FC236}">
                <a16:creationId xmlns:a16="http://schemas.microsoft.com/office/drawing/2014/main" id="{EFB6A148-232A-87A0-D6EC-2F227187EE70}"/>
              </a:ext>
            </a:extLst>
          </p:cNvPr>
          <p:cNvSpPr txBox="1"/>
          <p:nvPr/>
        </p:nvSpPr>
        <p:spPr>
          <a:xfrm>
            <a:off x="441068" y="3886481"/>
            <a:ext cx="4970586" cy="1200329"/>
          </a:xfrm>
          <a:prstGeom prst="rect">
            <a:avLst/>
          </a:prstGeom>
          <a:noFill/>
        </p:spPr>
        <p:txBody>
          <a:bodyPr wrap="square">
            <a:spAutoFit/>
          </a:bodyPr>
          <a:lstStyle/>
          <a:p>
            <a:pPr algn="l"/>
            <a:r>
              <a:rPr lang="es-ES" sz="2400" b="0" i="0" u="none" strike="noStrike" baseline="0" dirty="0">
                <a:solidFill>
                  <a:srgbClr val="97938C"/>
                </a:solidFill>
                <a:latin typeface="FreightTextProBook-Regular" panose="02000603060000020004" pitchFamily="50" charset="0"/>
              </a:rPr>
              <a:t>Seguí</a:t>
            </a:r>
            <a:r>
              <a:rPr lang="es-ES" sz="2400" b="0" i="0" u="none" strike="noStrike" dirty="0">
                <a:solidFill>
                  <a:srgbClr val="97938C"/>
                </a:solidFill>
                <a:latin typeface="FreightTextProBook-Regular" panose="02000603060000020004" pitchFamily="50" charset="0"/>
              </a:rPr>
              <a:t> sumando gente a tu equipo.</a:t>
            </a:r>
            <a:endParaRPr lang="es-ES" sz="2400" b="0" i="0" u="none" strike="noStrike" baseline="0" dirty="0">
              <a:solidFill>
                <a:srgbClr val="97938C"/>
              </a:solidFill>
              <a:latin typeface="FreightTextProBook-Regular" panose="02000603060000020004" pitchFamily="50" charset="0"/>
            </a:endParaRPr>
          </a:p>
          <a:p>
            <a:pPr algn="l"/>
            <a:r>
              <a:rPr lang="es-ES" sz="2400" b="0" i="0" u="none" strike="noStrike" baseline="0" dirty="0" err="1">
                <a:solidFill>
                  <a:srgbClr val="97938C"/>
                </a:solidFill>
                <a:latin typeface="FreightTextProBook-Regular" panose="02000603060000020004" pitchFamily="50" charset="0"/>
              </a:rPr>
              <a:t>Ofrecé</a:t>
            </a:r>
            <a:r>
              <a:rPr lang="es-ES" sz="2400" b="0" i="0" u="none" strike="noStrike" baseline="0" dirty="0">
                <a:solidFill>
                  <a:srgbClr val="97938C"/>
                </a:solidFill>
                <a:latin typeface="FreightTextProBook-Regular" panose="02000603060000020004" pitchFamily="50" charset="0"/>
              </a:rPr>
              <a:t> la oportunidad </a:t>
            </a:r>
            <a:r>
              <a:rPr lang="es-AR" sz="2400" b="0" i="0" u="none" strike="noStrike" baseline="0" dirty="0">
                <a:solidFill>
                  <a:srgbClr val="97938C"/>
                </a:solidFill>
                <a:latin typeface="FreightTextProBook-Regular" panose="02000603060000020004" pitchFamily="50" charset="0"/>
              </a:rPr>
              <a:t>de un ingreso extra.</a:t>
            </a:r>
            <a:endParaRPr lang="es-AR" sz="2400" dirty="0"/>
          </a:p>
        </p:txBody>
      </p:sp>
      <p:pic>
        <p:nvPicPr>
          <p:cNvPr id="7" name="Imagen 6">
            <a:extLst>
              <a:ext uri="{FF2B5EF4-FFF2-40B4-BE49-F238E27FC236}">
                <a16:creationId xmlns:a16="http://schemas.microsoft.com/office/drawing/2014/main" id="{4672A55C-CABD-056C-B3D6-DC71DE951A38}"/>
              </a:ext>
            </a:extLst>
          </p:cNvPr>
          <p:cNvPicPr>
            <a:picLocks noChangeAspect="1"/>
          </p:cNvPicPr>
          <p:nvPr/>
        </p:nvPicPr>
        <p:blipFill>
          <a:blip r:embed="rId3"/>
          <a:stretch>
            <a:fillRect/>
          </a:stretch>
        </p:blipFill>
        <p:spPr>
          <a:xfrm>
            <a:off x="5563584" y="951735"/>
            <a:ext cx="6187348" cy="4541866"/>
          </a:xfrm>
          <a:prstGeom prst="rect">
            <a:avLst/>
          </a:prstGeom>
        </p:spPr>
      </p:pic>
    </p:spTree>
    <p:extLst>
      <p:ext uri="{BB962C8B-B14F-4D97-AF65-F5344CB8AC3E}">
        <p14:creationId xmlns:p14="http://schemas.microsoft.com/office/powerpoint/2010/main" val="178419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2"/>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2260CDFD-7ABA-2953-1000-0B100A58C40B}"/>
              </a:ext>
            </a:extLst>
          </p:cNvPr>
          <p:cNvSpPr/>
          <p:nvPr/>
        </p:nvSpPr>
        <p:spPr>
          <a:xfrm>
            <a:off x="0" y="65987"/>
            <a:ext cx="5854700"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800" b="0" i="0" u="none" strike="noStrike" baseline="0" dirty="0">
                <a:solidFill>
                  <a:srgbClr val="97938C"/>
                </a:solidFill>
                <a:latin typeface="NHaasGroteskDSPro-65Md"/>
              </a:rPr>
              <a:t>TALLER DE BIENVENIDA</a:t>
            </a:r>
            <a:endParaRPr lang="en-US" sz="1600" b="1" dirty="0">
              <a:solidFill>
                <a:schemeClr val="bg1">
                  <a:lumMod val="50000"/>
                </a:schemeClr>
              </a:solidFill>
              <a:latin typeface="Arial" panose="020B0604020202020204" pitchFamily="34" charset="0"/>
              <a:cs typeface="Arial" panose="020B0604020202020204" pitchFamily="34" charset="0"/>
            </a:endParaRPr>
          </a:p>
        </p:txBody>
      </p:sp>
      <p:sp>
        <p:nvSpPr>
          <p:cNvPr id="14" name="CuadroTexto 13">
            <a:extLst>
              <a:ext uri="{FF2B5EF4-FFF2-40B4-BE49-F238E27FC236}">
                <a16:creationId xmlns:a16="http://schemas.microsoft.com/office/drawing/2014/main" id="{8E27C55C-5D67-09B0-91F0-C0988CB8BE17}"/>
              </a:ext>
            </a:extLst>
          </p:cNvPr>
          <p:cNvSpPr txBox="1"/>
          <p:nvPr/>
        </p:nvSpPr>
        <p:spPr>
          <a:xfrm>
            <a:off x="199821" y="819444"/>
            <a:ext cx="3410222" cy="1508105"/>
          </a:xfrm>
          <a:prstGeom prst="rect">
            <a:avLst/>
          </a:prstGeom>
          <a:noFill/>
        </p:spPr>
        <p:txBody>
          <a:bodyPr wrap="square">
            <a:spAutoFit/>
          </a:bodyPr>
          <a:lstStyle/>
          <a:p>
            <a:r>
              <a:rPr lang="es-AR" sz="4400" dirty="0">
                <a:solidFill>
                  <a:srgbClr val="6599AB"/>
                </a:solidFill>
                <a:latin typeface="NHaasGroteskDSPro-55Rg"/>
              </a:rPr>
              <a:t>Invertí en vos</a:t>
            </a:r>
          </a:p>
          <a:p>
            <a:r>
              <a:rPr lang="es-AR" sz="4800" dirty="0" err="1">
                <a:solidFill>
                  <a:srgbClr val="6599AB"/>
                </a:solidFill>
                <a:latin typeface="FreightTextProBook-Italic" panose="02000606060000090004" pitchFamily="50" charset="0"/>
              </a:rPr>
              <a:t>capacitate</a:t>
            </a:r>
            <a:endParaRPr lang="es-AR" sz="4800" dirty="0">
              <a:solidFill>
                <a:srgbClr val="6599AB"/>
              </a:solidFill>
              <a:latin typeface="FreightTextProBook-Italic" panose="02000606060000090004" pitchFamily="50" charset="0"/>
            </a:endParaRPr>
          </a:p>
        </p:txBody>
      </p:sp>
      <p:sp>
        <p:nvSpPr>
          <p:cNvPr id="16" name="CuadroTexto 15">
            <a:extLst>
              <a:ext uri="{FF2B5EF4-FFF2-40B4-BE49-F238E27FC236}">
                <a16:creationId xmlns:a16="http://schemas.microsoft.com/office/drawing/2014/main" id="{AD03A358-56C4-07EF-EFE7-F3DF9E9A8FD6}"/>
              </a:ext>
            </a:extLst>
          </p:cNvPr>
          <p:cNvSpPr txBox="1"/>
          <p:nvPr/>
        </p:nvSpPr>
        <p:spPr>
          <a:xfrm>
            <a:off x="199821" y="3077948"/>
            <a:ext cx="6127750" cy="523220"/>
          </a:xfrm>
          <a:prstGeom prst="rect">
            <a:avLst/>
          </a:prstGeom>
          <a:noFill/>
        </p:spPr>
        <p:txBody>
          <a:bodyPr wrap="square">
            <a:spAutoFit/>
          </a:bodyPr>
          <a:lstStyle/>
          <a:p>
            <a:pPr algn="l"/>
            <a:r>
              <a:rPr lang="es-AR" sz="2800" b="0" i="0" u="none" strike="noStrike" baseline="0" dirty="0">
                <a:solidFill>
                  <a:srgbClr val="6599AB"/>
                </a:solidFill>
                <a:latin typeface="NHaasGroteskDSPro-55Rg"/>
              </a:rPr>
              <a:t>DOS CAPACITACIONES POR PERÍODO</a:t>
            </a:r>
            <a:endParaRPr lang="es-AR" sz="2800" dirty="0">
              <a:solidFill>
                <a:srgbClr val="6599AB"/>
              </a:solidFill>
            </a:endParaRPr>
          </a:p>
        </p:txBody>
      </p:sp>
      <p:sp>
        <p:nvSpPr>
          <p:cNvPr id="4" name="Elipse 3">
            <a:extLst>
              <a:ext uri="{FF2B5EF4-FFF2-40B4-BE49-F238E27FC236}">
                <a16:creationId xmlns:a16="http://schemas.microsoft.com/office/drawing/2014/main" id="{A586BA64-1579-2245-B653-A4D7D5A98733}"/>
              </a:ext>
            </a:extLst>
          </p:cNvPr>
          <p:cNvSpPr/>
          <p:nvPr/>
        </p:nvSpPr>
        <p:spPr>
          <a:xfrm>
            <a:off x="543439" y="3739776"/>
            <a:ext cx="510039" cy="475745"/>
          </a:xfrm>
          <a:prstGeom prst="ellipse">
            <a:avLst/>
          </a:prstGeom>
          <a:solidFill>
            <a:srgbClr val="8BB1BF"/>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s-AR" sz="2400" dirty="0">
                <a:solidFill>
                  <a:schemeClr val="bg1"/>
                </a:solidFill>
                <a:highlight>
                  <a:srgbClr val="8BB1BF"/>
                </a:highlight>
                <a:latin typeface="Aptos" panose="020B0004020202020204" pitchFamily="34" charset="0"/>
              </a:rPr>
              <a:t>1</a:t>
            </a:r>
          </a:p>
        </p:txBody>
      </p:sp>
      <p:sp>
        <p:nvSpPr>
          <p:cNvPr id="11" name="CuadroTexto 10">
            <a:extLst>
              <a:ext uri="{FF2B5EF4-FFF2-40B4-BE49-F238E27FC236}">
                <a16:creationId xmlns:a16="http://schemas.microsoft.com/office/drawing/2014/main" id="{E12C0D1F-6BC1-B08B-9BD1-6236E356B6E2}"/>
              </a:ext>
            </a:extLst>
          </p:cNvPr>
          <p:cNvSpPr txBox="1"/>
          <p:nvPr/>
        </p:nvSpPr>
        <p:spPr>
          <a:xfrm>
            <a:off x="1117244" y="3738226"/>
            <a:ext cx="5585317" cy="1708160"/>
          </a:xfrm>
          <a:prstGeom prst="rect">
            <a:avLst/>
          </a:prstGeom>
          <a:noFill/>
        </p:spPr>
        <p:txBody>
          <a:bodyPr wrap="square">
            <a:spAutoFit/>
          </a:bodyPr>
          <a:lstStyle/>
          <a:p>
            <a:pPr algn="l"/>
            <a:r>
              <a:rPr lang="es-AR" sz="2100" dirty="0" err="1">
                <a:solidFill>
                  <a:schemeClr val="bg1">
                    <a:lumMod val="65000"/>
                  </a:schemeClr>
                </a:solidFill>
                <a:latin typeface="Arial" panose="020B0604020202020204" pitchFamily="34" charset="0"/>
                <a:cs typeface="Arial" panose="020B0604020202020204" pitchFamily="34" charset="0"/>
              </a:rPr>
              <a:t>Participá</a:t>
            </a:r>
            <a:r>
              <a:rPr lang="es-AR" sz="2100" dirty="0">
                <a:solidFill>
                  <a:schemeClr val="bg1">
                    <a:lumMod val="65000"/>
                  </a:schemeClr>
                </a:solidFill>
                <a:latin typeface="Arial" panose="020B0604020202020204" pitchFamily="34" charset="0"/>
                <a:cs typeface="Arial" panose="020B0604020202020204" pitchFamily="34" charset="0"/>
              </a:rPr>
              <a:t> del Taller de Bienvenida</a:t>
            </a:r>
          </a:p>
          <a:p>
            <a:pPr algn="l"/>
            <a:endParaRPr lang="es-AR" sz="2100" i="0" u="none" strike="noStrike" baseline="0" dirty="0">
              <a:solidFill>
                <a:schemeClr val="bg1">
                  <a:lumMod val="65000"/>
                </a:schemeClr>
              </a:solidFill>
              <a:latin typeface="Arial" panose="020B0604020202020204" pitchFamily="34" charset="0"/>
              <a:cs typeface="Arial" panose="020B0604020202020204" pitchFamily="34" charset="0"/>
            </a:endParaRPr>
          </a:p>
          <a:p>
            <a:pPr algn="l"/>
            <a:r>
              <a:rPr lang="es-AR" sz="2100" i="0" u="none" strike="noStrike" baseline="0" dirty="0" err="1">
                <a:solidFill>
                  <a:schemeClr val="bg1">
                    <a:lumMod val="65000"/>
                  </a:schemeClr>
                </a:solidFill>
                <a:latin typeface="Arial" panose="020B0604020202020204" pitchFamily="34" charset="0"/>
                <a:cs typeface="Arial" panose="020B0604020202020204" pitchFamily="34" charset="0"/>
              </a:rPr>
              <a:t>Pasá</a:t>
            </a:r>
            <a:r>
              <a:rPr lang="es-AR" sz="2100" i="0" u="none" strike="noStrike" baseline="0" dirty="0">
                <a:solidFill>
                  <a:schemeClr val="bg1">
                    <a:lumMod val="65000"/>
                  </a:schemeClr>
                </a:solidFill>
                <a:latin typeface="Arial" panose="020B0604020202020204" pitchFamily="34" charset="0"/>
                <a:cs typeface="Arial" panose="020B0604020202020204" pitchFamily="34" charset="0"/>
              </a:rPr>
              <a:t> pedido en la </a:t>
            </a:r>
            <a:r>
              <a:rPr lang="es-AR" sz="2100" i="0" u="none" strike="noStrike" dirty="0">
                <a:solidFill>
                  <a:schemeClr val="bg1">
                    <a:lumMod val="65000"/>
                  </a:schemeClr>
                </a:solidFill>
                <a:latin typeface="Arial" panose="020B0604020202020204" pitchFamily="34" charset="0"/>
                <a:cs typeface="Arial" panose="020B0604020202020204" pitchFamily="34" charset="0"/>
              </a:rPr>
              <a:t>misma semana</a:t>
            </a:r>
          </a:p>
          <a:p>
            <a:pPr algn="l"/>
            <a:endParaRPr lang="es-AR" sz="2100" baseline="0" dirty="0">
              <a:solidFill>
                <a:schemeClr val="bg1">
                  <a:lumMod val="65000"/>
                </a:schemeClr>
              </a:solidFill>
              <a:latin typeface="Arial" panose="020B0604020202020204" pitchFamily="34" charset="0"/>
              <a:cs typeface="Arial" panose="020B0604020202020204" pitchFamily="34" charset="0"/>
            </a:endParaRPr>
          </a:p>
          <a:p>
            <a:pPr algn="l"/>
            <a:r>
              <a:rPr lang="es-AR" sz="2100" dirty="0">
                <a:solidFill>
                  <a:schemeClr val="bg1">
                    <a:lumMod val="65000"/>
                  </a:schemeClr>
                </a:solidFill>
                <a:latin typeface="Arial" panose="020B0604020202020204" pitchFamily="34" charset="0"/>
                <a:cs typeface="Arial" panose="020B0604020202020204" pitchFamily="34" charset="0"/>
              </a:rPr>
              <a:t>Y </a:t>
            </a:r>
            <a:r>
              <a:rPr lang="es-AR" sz="2100" dirty="0" err="1">
                <a:solidFill>
                  <a:schemeClr val="bg1">
                    <a:lumMod val="65000"/>
                  </a:schemeClr>
                </a:solidFill>
                <a:latin typeface="Arial" panose="020B0604020202020204" pitchFamily="34" charset="0"/>
                <a:cs typeface="Arial" panose="020B0604020202020204" pitchFamily="34" charset="0"/>
              </a:rPr>
              <a:t>ganate</a:t>
            </a:r>
            <a:r>
              <a:rPr lang="es-AR" sz="2100" dirty="0">
                <a:solidFill>
                  <a:schemeClr val="bg1">
                    <a:lumMod val="65000"/>
                  </a:schemeClr>
                </a:solidFill>
                <a:latin typeface="Arial" panose="020B0604020202020204" pitchFamily="34" charset="0"/>
                <a:cs typeface="Arial" panose="020B0604020202020204" pitchFamily="34" charset="0"/>
              </a:rPr>
              <a:t>…</a:t>
            </a:r>
            <a:r>
              <a:rPr lang="es-AR" sz="2100" i="0" u="none" strike="noStrike" baseline="0" dirty="0">
                <a:solidFill>
                  <a:schemeClr val="bg1">
                    <a:lumMod val="65000"/>
                  </a:schemeClr>
                </a:solidFill>
                <a:latin typeface="Arial" panose="020B0604020202020204" pitchFamily="34" charset="0"/>
                <a:cs typeface="Arial" panose="020B0604020202020204" pitchFamily="34" charset="0"/>
              </a:rPr>
              <a:t> </a:t>
            </a:r>
            <a:endParaRPr lang="es-AR" sz="2100" i="1" dirty="0">
              <a:solidFill>
                <a:schemeClr val="bg1">
                  <a:lumMod val="65000"/>
                </a:schemeClr>
              </a:solidFill>
              <a:latin typeface="Arial" panose="020B0604020202020204" pitchFamily="34" charset="0"/>
              <a:cs typeface="Arial" panose="020B0604020202020204" pitchFamily="34" charset="0"/>
            </a:endParaRPr>
          </a:p>
        </p:txBody>
      </p:sp>
      <p:sp>
        <p:nvSpPr>
          <p:cNvPr id="12" name="Elipse 11">
            <a:extLst>
              <a:ext uri="{FF2B5EF4-FFF2-40B4-BE49-F238E27FC236}">
                <a16:creationId xmlns:a16="http://schemas.microsoft.com/office/drawing/2014/main" id="{05450813-D1BD-6936-5E99-E1D6FBACEE9B}"/>
              </a:ext>
            </a:extLst>
          </p:cNvPr>
          <p:cNvSpPr/>
          <p:nvPr/>
        </p:nvSpPr>
        <p:spPr>
          <a:xfrm>
            <a:off x="529076" y="4384620"/>
            <a:ext cx="510039" cy="475745"/>
          </a:xfrm>
          <a:prstGeom prst="ellipse">
            <a:avLst/>
          </a:prstGeom>
          <a:solidFill>
            <a:srgbClr val="8BB1BF"/>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s-AR" sz="2400" dirty="0">
                <a:solidFill>
                  <a:schemeClr val="bg1"/>
                </a:solidFill>
                <a:latin typeface="Aptos" panose="020B0004020202020204" pitchFamily="34" charset="0"/>
              </a:rPr>
              <a:t>2</a:t>
            </a:r>
          </a:p>
        </p:txBody>
      </p:sp>
      <p:sp>
        <p:nvSpPr>
          <p:cNvPr id="13" name="Elipse 12">
            <a:extLst>
              <a:ext uri="{FF2B5EF4-FFF2-40B4-BE49-F238E27FC236}">
                <a16:creationId xmlns:a16="http://schemas.microsoft.com/office/drawing/2014/main" id="{0F902C49-6300-FD8F-E693-EFB72731F061}"/>
              </a:ext>
            </a:extLst>
          </p:cNvPr>
          <p:cNvSpPr/>
          <p:nvPr/>
        </p:nvSpPr>
        <p:spPr>
          <a:xfrm>
            <a:off x="525152" y="4997423"/>
            <a:ext cx="510039" cy="475745"/>
          </a:xfrm>
          <a:prstGeom prst="ellipse">
            <a:avLst/>
          </a:prstGeom>
          <a:solidFill>
            <a:srgbClr val="8BB1BF"/>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s-AR" sz="2400" dirty="0">
                <a:solidFill>
                  <a:schemeClr val="bg1"/>
                </a:solidFill>
                <a:latin typeface="Aptos" panose="020B0004020202020204" pitchFamily="34" charset="0"/>
              </a:rPr>
              <a:t>3</a:t>
            </a:r>
          </a:p>
        </p:txBody>
      </p:sp>
      <p:cxnSp>
        <p:nvCxnSpPr>
          <p:cNvPr id="5" name="Conector recto 4">
            <a:extLst>
              <a:ext uri="{FF2B5EF4-FFF2-40B4-BE49-F238E27FC236}">
                <a16:creationId xmlns:a16="http://schemas.microsoft.com/office/drawing/2014/main" id="{A4E975C4-364E-6A21-17B0-1D79A38A11DB}"/>
              </a:ext>
            </a:extLst>
          </p:cNvPr>
          <p:cNvCxnSpPr>
            <a:cxnSpLocks/>
          </p:cNvCxnSpPr>
          <p:nvPr/>
        </p:nvCxnSpPr>
        <p:spPr>
          <a:xfrm>
            <a:off x="-19050" y="430295"/>
            <a:ext cx="237363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pic>
        <p:nvPicPr>
          <p:cNvPr id="10" name="Imagen 9">
            <a:extLst>
              <a:ext uri="{FF2B5EF4-FFF2-40B4-BE49-F238E27FC236}">
                <a16:creationId xmlns:a16="http://schemas.microsoft.com/office/drawing/2014/main" id="{CA2C0AF0-2DFB-9F42-FCDC-C844041E0581}"/>
              </a:ext>
            </a:extLst>
          </p:cNvPr>
          <p:cNvPicPr>
            <a:picLocks noChangeAspect="1"/>
          </p:cNvPicPr>
          <p:nvPr/>
        </p:nvPicPr>
        <p:blipFill>
          <a:blip r:embed="rId3"/>
          <a:stretch>
            <a:fillRect/>
          </a:stretch>
        </p:blipFill>
        <p:spPr>
          <a:xfrm>
            <a:off x="3682216" y="1203442"/>
            <a:ext cx="2695951" cy="1124107"/>
          </a:xfrm>
          <a:prstGeom prst="rect">
            <a:avLst/>
          </a:prstGeom>
        </p:spPr>
      </p:pic>
      <p:pic>
        <p:nvPicPr>
          <p:cNvPr id="18" name="Imagen 17">
            <a:extLst>
              <a:ext uri="{FF2B5EF4-FFF2-40B4-BE49-F238E27FC236}">
                <a16:creationId xmlns:a16="http://schemas.microsoft.com/office/drawing/2014/main" id="{21AFE0BE-85F0-B7B8-831B-FC4D6D357227}"/>
              </a:ext>
            </a:extLst>
          </p:cNvPr>
          <p:cNvPicPr>
            <a:picLocks noChangeAspect="1"/>
          </p:cNvPicPr>
          <p:nvPr/>
        </p:nvPicPr>
        <p:blipFill>
          <a:blip r:embed="rId4"/>
          <a:stretch>
            <a:fillRect/>
          </a:stretch>
        </p:blipFill>
        <p:spPr>
          <a:xfrm>
            <a:off x="6915150" y="1166498"/>
            <a:ext cx="4577150" cy="3572374"/>
          </a:xfrm>
          <a:prstGeom prst="rect">
            <a:avLst/>
          </a:prstGeom>
        </p:spPr>
      </p:pic>
    </p:spTree>
    <p:extLst>
      <p:ext uri="{BB962C8B-B14F-4D97-AF65-F5344CB8AC3E}">
        <p14:creationId xmlns:p14="http://schemas.microsoft.com/office/powerpoint/2010/main" val="2617452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4" grpId="0" animBg="1"/>
      <p:bldP spid="11" grpId="0"/>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Imagen 15">
            <a:extLst>
              <a:ext uri="{FF2B5EF4-FFF2-40B4-BE49-F238E27FC236}">
                <a16:creationId xmlns:a16="http://schemas.microsoft.com/office/drawing/2014/main" id="{FC7A9553-5F9E-0482-1613-433855320D3B}"/>
              </a:ext>
            </a:extLst>
          </p:cNvPr>
          <p:cNvPicPr>
            <a:picLocks noChangeAspect="1"/>
          </p:cNvPicPr>
          <p:nvPr/>
        </p:nvPicPr>
        <p:blipFill>
          <a:blip r:embed="rId2"/>
          <a:stretch>
            <a:fillRect/>
          </a:stretch>
        </p:blipFill>
        <p:spPr>
          <a:xfrm>
            <a:off x="1902756" y="3216489"/>
            <a:ext cx="9831172" cy="2800741"/>
          </a:xfrm>
          <a:prstGeom prst="rect">
            <a:avLst/>
          </a:prstGeom>
        </p:spPr>
      </p:pic>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3"/>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2260CDFD-7ABA-2953-1000-0B100A58C40B}"/>
              </a:ext>
            </a:extLst>
          </p:cNvPr>
          <p:cNvSpPr/>
          <p:nvPr/>
        </p:nvSpPr>
        <p:spPr>
          <a:xfrm>
            <a:off x="0" y="65987"/>
            <a:ext cx="5854700"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800" b="0" i="0" u="none" strike="noStrike" baseline="0" dirty="0">
                <a:solidFill>
                  <a:srgbClr val="97938C"/>
                </a:solidFill>
                <a:latin typeface="NHaasGroteskDSPro-65Md"/>
              </a:rPr>
              <a:t>TALLER DE BIENVENIDA</a:t>
            </a:r>
            <a:endParaRPr lang="en-US" sz="1600" b="1" dirty="0">
              <a:solidFill>
                <a:schemeClr val="bg1">
                  <a:lumMod val="50000"/>
                </a:schemeClr>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7EBD6FF7-39B2-5C28-015A-989CBE78319F}"/>
              </a:ext>
            </a:extLst>
          </p:cNvPr>
          <p:cNvSpPr txBox="1"/>
          <p:nvPr/>
        </p:nvSpPr>
        <p:spPr>
          <a:xfrm>
            <a:off x="333649" y="1118349"/>
            <a:ext cx="4252371" cy="1015663"/>
          </a:xfrm>
          <a:prstGeom prst="rect">
            <a:avLst/>
          </a:prstGeom>
          <a:noFill/>
        </p:spPr>
        <p:txBody>
          <a:bodyPr wrap="square">
            <a:spAutoFit/>
          </a:bodyPr>
          <a:lstStyle/>
          <a:p>
            <a:pPr algn="ctr"/>
            <a:r>
              <a:rPr lang="es-AR" sz="2000" b="0" i="0" u="none" strike="noStrike" baseline="0" dirty="0">
                <a:solidFill>
                  <a:srgbClr val="97938C"/>
                </a:solidFill>
                <a:latin typeface="NHaasGroteskDSPro-55Rg"/>
              </a:rPr>
              <a:t>1 </a:t>
            </a:r>
            <a:r>
              <a:rPr lang="es-AR" sz="2000" dirty="0" err="1">
                <a:solidFill>
                  <a:srgbClr val="97938C"/>
                </a:solidFill>
                <a:latin typeface="NHaasGroteskDSPro-55Rg"/>
              </a:rPr>
              <a:t>Blend</a:t>
            </a:r>
            <a:r>
              <a:rPr lang="es-AR" sz="2000" dirty="0">
                <a:solidFill>
                  <a:srgbClr val="97938C"/>
                </a:solidFill>
                <a:latin typeface="NHaasGroteskDSPro-55Rg"/>
              </a:rPr>
              <a:t> </a:t>
            </a:r>
            <a:r>
              <a:rPr lang="es-AR" sz="2000" dirty="0" err="1">
                <a:solidFill>
                  <a:srgbClr val="97938C"/>
                </a:solidFill>
                <a:latin typeface="NHaasGroteskDSPro-55Rg"/>
              </a:rPr>
              <a:t>Fresh</a:t>
            </a:r>
            <a:r>
              <a:rPr lang="es-AR" sz="2000" dirty="0">
                <a:solidFill>
                  <a:srgbClr val="97938C"/>
                </a:solidFill>
                <a:latin typeface="NHaasGroteskDSPro-55Rg"/>
              </a:rPr>
              <a:t> </a:t>
            </a:r>
            <a:r>
              <a:rPr lang="es-AR" sz="2000" b="0" i="0" u="none" strike="noStrike" baseline="0" dirty="0">
                <a:solidFill>
                  <a:srgbClr val="97938C"/>
                </a:solidFill>
                <a:latin typeface="NHaasGroteskDSPro-55Rg"/>
              </a:rPr>
              <a:t>de 5ml </a:t>
            </a:r>
          </a:p>
          <a:p>
            <a:pPr algn="ctr"/>
            <a:r>
              <a:rPr lang="es-AR" sz="2000" dirty="0">
                <a:solidFill>
                  <a:srgbClr val="97938C"/>
                </a:solidFill>
                <a:latin typeface="NHaasGroteskDSPro-55Rg"/>
              </a:rPr>
              <a:t>+</a:t>
            </a:r>
          </a:p>
          <a:p>
            <a:pPr algn="ctr"/>
            <a:r>
              <a:rPr lang="es-AR" sz="2000" b="0" i="0" u="none" strike="noStrike" baseline="0" dirty="0">
                <a:solidFill>
                  <a:srgbClr val="97938C"/>
                </a:solidFill>
                <a:latin typeface="NHaasGroteskDSPro-55Rg"/>
              </a:rPr>
              <a:t>1 Pack de Bolsas de 5 unidades</a:t>
            </a:r>
            <a:endParaRPr lang="es-AR" sz="2000" dirty="0"/>
          </a:p>
        </p:txBody>
      </p:sp>
      <p:pic>
        <p:nvPicPr>
          <p:cNvPr id="11" name="Imagen 10" descr="Imagen en blanco y negro&#10;&#10;Descripción generada automáticamente con confianza baja">
            <a:extLst>
              <a:ext uri="{FF2B5EF4-FFF2-40B4-BE49-F238E27FC236}">
                <a16:creationId xmlns:a16="http://schemas.microsoft.com/office/drawing/2014/main" id="{D8EE15D7-C5C6-C2DB-9EEE-F13689082451}"/>
              </a:ext>
            </a:extLst>
          </p:cNvPr>
          <p:cNvPicPr>
            <a:picLocks noChangeAspect="1"/>
          </p:cNvPicPr>
          <p:nvPr/>
        </p:nvPicPr>
        <p:blipFill>
          <a:blip r:embed="rId4"/>
          <a:stretch>
            <a:fillRect/>
          </a:stretch>
        </p:blipFill>
        <p:spPr>
          <a:xfrm rot="19270466">
            <a:off x="7118853" y="-304201"/>
            <a:ext cx="3910055" cy="3871111"/>
          </a:xfrm>
          <a:prstGeom prst="rect">
            <a:avLst/>
          </a:prstGeom>
          <a:ln>
            <a:noFill/>
          </a:ln>
          <a:effectLst>
            <a:outerShdw blurRad="25400" dist="88900" dir="2700000" sx="103000" sy="103000" algn="tl" rotWithShape="0">
              <a:srgbClr val="333333">
                <a:alpha val="21000"/>
              </a:srgbClr>
            </a:outerShdw>
          </a:effectLst>
        </p:spPr>
      </p:pic>
      <p:sp>
        <p:nvSpPr>
          <p:cNvPr id="12" name="CuadroTexto 11">
            <a:extLst>
              <a:ext uri="{FF2B5EF4-FFF2-40B4-BE49-F238E27FC236}">
                <a16:creationId xmlns:a16="http://schemas.microsoft.com/office/drawing/2014/main" id="{BBD17E71-DC99-655A-5C73-A1F1FCD5BF6B}"/>
              </a:ext>
            </a:extLst>
          </p:cNvPr>
          <p:cNvSpPr txBox="1"/>
          <p:nvPr/>
        </p:nvSpPr>
        <p:spPr>
          <a:xfrm>
            <a:off x="1251750" y="6136433"/>
            <a:ext cx="10717043" cy="830997"/>
          </a:xfrm>
          <a:prstGeom prst="rect">
            <a:avLst/>
          </a:prstGeom>
          <a:noFill/>
        </p:spPr>
        <p:txBody>
          <a:bodyPr wrap="square">
            <a:spAutoFit/>
          </a:bodyPr>
          <a:lstStyle/>
          <a:p>
            <a:pPr algn="just"/>
            <a:r>
              <a:rPr lang="es-ES" sz="1200" u="sng" dirty="0">
                <a:solidFill>
                  <a:schemeClr val="bg1">
                    <a:lumMod val="50000"/>
                  </a:schemeClr>
                </a:solidFill>
                <a:latin typeface="Arial" panose="020B0604020202020204" pitchFamily="34" charset="0"/>
                <a:cs typeface="Arial" panose="020B0604020202020204" pitchFamily="34" charset="0"/>
              </a:rPr>
              <a:t>IMPORTANTE</a:t>
            </a:r>
            <a:r>
              <a:rPr lang="es-ES" sz="1200" dirty="0">
                <a:solidFill>
                  <a:schemeClr val="bg1">
                    <a:lumMod val="50000"/>
                  </a:schemeClr>
                </a:solidFill>
                <a:latin typeface="Arial" panose="020B0604020202020204" pitchFamily="34" charset="0"/>
                <a:cs typeface="Arial" panose="020B0604020202020204" pitchFamily="34" charset="0"/>
              </a:rPr>
              <a:t>: Promoción acceder al premio, la/el incorporado/a deberá dejar su Clave de Consultor/a Just, Nombre y Región en el chat del Zoom (límite 10.30hs) y presentar pedido desde la apertura de web de esa misma tarde y hasta el cierre de la semana. Podrás recibir como máximo un (1) premio. Hasta agotar stock.</a:t>
            </a:r>
          </a:p>
          <a:p>
            <a:pPr algn="just"/>
            <a:endParaRPr lang="es-AR" sz="1200" dirty="0">
              <a:solidFill>
                <a:schemeClr val="bg1">
                  <a:lumMod val="50000"/>
                </a:schemeClr>
              </a:solidFill>
              <a:latin typeface="Arial" panose="020B0604020202020204" pitchFamily="34" charset="0"/>
              <a:cs typeface="Arial" panose="020B0604020202020204" pitchFamily="34" charset="0"/>
            </a:endParaRPr>
          </a:p>
        </p:txBody>
      </p:sp>
      <p:sp>
        <p:nvSpPr>
          <p:cNvPr id="20" name="CuadroTexto 19">
            <a:extLst>
              <a:ext uri="{FF2B5EF4-FFF2-40B4-BE49-F238E27FC236}">
                <a16:creationId xmlns:a16="http://schemas.microsoft.com/office/drawing/2014/main" id="{8CF1AC95-0D92-6CE1-66A9-9141EC9895A3}"/>
              </a:ext>
            </a:extLst>
          </p:cNvPr>
          <p:cNvSpPr txBox="1"/>
          <p:nvPr/>
        </p:nvSpPr>
        <p:spPr>
          <a:xfrm>
            <a:off x="6114387" y="1389647"/>
            <a:ext cx="595342" cy="1015663"/>
          </a:xfrm>
          <a:prstGeom prst="rect">
            <a:avLst/>
          </a:prstGeom>
          <a:noFill/>
        </p:spPr>
        <p:txBody>
          <a:bodyPr wrap="square">
            <a:spAutoFit/>
          </a:bodyPr>
          <a:lstStyle/>
          <a:p>
            <a:pPr algn="l"/>
            <a:r>
              <a:rPr lang="es-AR" sz="6000" b="0" i="0" u="none" strike="noStrike" baseline="0" dirty="0">
                <a:solidFill>
                  <a:srgbClr val="6599AB"/>
                </a:solidFill>
                <a:latin typeface="NHaasGroteskDSPro-55Rg"/>
              </a:rPr>
              <a:t>+</a:t>
            </a:r>
            <a:endParaRPr lang="es-AR" sz="6000" dirty="0">
              <a:solidFill>
                <a:srgbClr val="6599AB"/>
              </a:solidFill>
            </a:endParaRPr>
          </a:p>
        </p:txBody>
      </p:sp>
      <p:cxnSp>
        <p:nvCxnSpPr>
          <p:cNvPr id="8" name="Conector recto 7">
            <a:extLst>
              <a:ext uri="{FF2B5EF4-FFF2-40B4-BE49-F238E27FC236}">
                <a16:creationId xmlns:a16="http://schemas.microsoft.com/office/drawing/2014/main" id="{BFC24A05-2787-EFC1-1D0C-10073304E246}"/>
              </a:ext>
            </a:extLst>
          </p:cNvPr>
          <p:cNvCxnSpPr>
            <a:cxnSpLocks/>
          </p:cNvCxnSpPr>
          <p:nvPr/>
        </p:nvCxnSpPr>
        <p:spPr>
          <a:xfrm>
            <a:off x="-19050" y="430295"/>
            <a:ext cx="237363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pic>
        <p:nvPicPr>
          <p:cNvPr id="13" name="Imagen 12">
            <a:extLst>
              <a:ext uri="{FF2B5EF4-FFF2-40B4-BE49-F238E27FC236}">
                <a16:creationId xmlns:a16="http://schemas.microsoft.com/office/drawing/2014/main" id="{DA8D50FE-9864-346D-A89D-7631B9EF16DD}"/>
              </a:ext>
            </a:extLst>
          </p:cNvPr>
          <p:cNvPicPr>
            <a:picLocks noChangeAspect="1"/>
          </p:cNvPicPr>
          <p:nvPr/>
        </p:nvPicPr>
        <p:blipFill>
          <a:blip r:embed="rId5"/>
          <a:stretch>
            <a:fillRect/>
          </a:stretch>
        </p:blipFill>
        <p:spPr>
          <a:xfrm>
            <a:off x="4646082" y="967612"/>
            <a:ext cx="985705" cy="1981732"/>
          </a:xfrm>
          <a:prstGeom prst="rect">
            <a:avLst/>
          </a:prstGeom>
        </p:spPr>
      </p:pic>
    </p:spTree>
    <p:extLst>
      <p:ext uri="{BB962C8B-B14F-4D97-AF65-F5344CB8AC3E}">
        <p14:creationId xmlns:p14="http://schemas.microsoft.com/office/powerpoint/2010/main" val="131537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randombar(horizontal)">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CFDF9"/>
        </a:solidFill>
        <a:effectLst/>
      </p:bgPr>
    </p:bg>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C9D8D493-3BAB-70E7-81AE-87811B78FAA7}"/>
              </a:ext>
            </a:extLst>
          </p:cNvPr>
          <p:cNvPicPr>
            <a:picLocks noChangeAspect="1"/>
          </p:cNvPicPr>
          <p:nvPr/>
        </p:nvPicPr>
        <p:blipFill>
          <a:blip r:embed="rId2"/>
          <a:stretch>
            <a:fillRect/>
          </a:stretch>
        </p:blipFill>
        <p:spPr>
          <a:xfrm>
            <a:off x="223206" y="420370"/>
            <a:ext cx="5743657" cy="5585211"/>
          </a:xfrm>
          <a:prstGeom prst="rect">
            <a:avLst/>
          </a:prstGeom>
        </p:spPr>
      </p:pic>
      <p:pic>
        <p:nvPicPr>
          <p:cNvPr id="2" name="Picture 13">
            <a:extLst>
              <a:ext uri="{FF2B5EF4-FFF2-40B4-BE49-F238E27FC236}">
                <a16:creationId xmlns:a16="http://schemas.microsoft.com/office/drawing/2014/main" id="{0AFFDB53-46A0-DB72-CBE4-343656C7327C}"/>
              </a:ext>
            </a:extLst>
          </p:cNvPr>
          <p:cNvPicPr>
            <a:picLocks noChangeAspect="1"/>
          </p:cNvPicPr>
          <p:nvPr/>
        </p:nvPicPr>
        <p:blipFill>
          <a:blip r:embed="rId3"/>
          <a:stretch>
            <a:fillRect/>
          </a:stretch>
        </p:blipFill>
        <p:spPr>
          <a:xfrm>
            <a:off x="223206" y="6204864"/>
            <a:ext cx="700622" cy="508198"/>
          </a:xfrm>
          <a:prstGeom prst="rect">
            <a:avLst/>
          </a:prstGeom>
        </p:spPr>
      </p:pic>
      <p:cxnSp>
        <p:nvCxnSpPr>
          <p:cNvPr id="3" name="Conector recto 2">
            <a:extLst>
              <a:ext uri="{FF2B5EF4-FFF2-40B4-BE49-F238E27FC236}">
                <a16:creationId xmlns:a16="http://schemas.microsoft.com/office/drawing/2014/main" id="{199F2C4B-4AE7-B9B2-AE13-BB66D67D8EAD}"/>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6" name="Conector recto 5">
            <a:extLst>
              <a:ext uri="{FF2B5EF4-FFF2-40B4-BE49-F238E27FC236}">
                <a16:creationId xmlns:a16="http://schemas.microsoft.com/office/drawing/2014/main" id="{AE5A92BD-A940-12C6-19BC-333314085E00}"/>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2260CDFD-7ABA-2953-1000-0B100A58C40B}"/>
              </a:ext>
            </a:extLst>
          </p:cNvPr>
          <p:cNvSpPr/>
          <p:nvPr/>
        </p:nvSpPr>
        <p:spPr>
          <a:xfrm>
            <a:off x="0" y="92892"/>
            <a:ext cx="3478306"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bg1">
                    <a:lumMod val="50000"/>
                  </a:schemeClr>
                </a:solidFill>
                <a:latin typeface="Arial" panose="020B0604020202020204" pitchFamily="34" charset="0"/>
                <a:cs typeface="Arial" panose="020B0604020202020204" pitchFamily="34" charset="0"/>
              </a:rPr>
              <a:t>BRASIL 2024</a:t>
            </a:r>
            <a:endParaRPr lang="en-US" sz="1600" b="1" dirty="0">
              <a:solidFill>
                <a:schemeClr val="bg1">
                  <a:lumMod val="50000"/>
                </a:schemeClr>
              </a:solidFill>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BAC73E74-ADE2-260D-F001-CE26CD4916EF}"/>
              </a:ext>
            </a:extLst>
          </p:cNvPr>
          <p:cNvSpPr txBox="1"/>
          <p:nvPr/>
        </p:nvSpPr>
        <p:spPr>
          <a:xfrm>
            <a:off x="1217122" y="6163738"/>
            <a:ext cx="6122504" cy="646331"/>
          </a:xfrm>
          <a:prstGeom prst="rect">
            <a:avLst/>
          </a:prstGeom>
          <a:noFill/>
        </p:spPr>
        <p:txBody>
          <a:bodyPr wrap="square">
            <a:spAutoFit/>
          </a:bodyPr>
          <a:lstStyle/>
          <a:p>
            <a:r>
              <a:rPr lang="pt-BR" sz="1200" dirty="0">
                <a:solidFill>
                  <a:srgbClr val="736F64"/>
                </a:solidFill>
                <a:latin typeface="NHaasGroteskDSPro-55Rg"/>
              </a:rPr>
              <a:t>Valor Óleo 31 de 50ml Período 4 $59.510</a:t>
            </a:r>
          </a:p>
          <a:p>
            <a:r>
              <a:rPr lang="pt-BR" sz="1200" dirty="0">
                <a:solidFill>
                  <a:srgbClr val="736F64"/>
                </a:solidFill>
                <a:latin typeface="NHaasGroteskDSPro-55Rg"/>
              </a:rPr>
              <a:t>Valor Venta </a:t>
            </a:r>
            <a:r>
              <a:rPr lang="pt-BR" sz="1200" dirty="0" err="1">
                <a:solidFill>
                  <a:srgbClr val="736F64"/>
                </a:solidFill>
                <a:latin typeface="NHaasGroteskDSPro-55Rg"/>
              </a:rPr>
              <a:t>productiva</a:t>
            </a:r>
            <a:r>
              <a:rPr lang="pt-BR" sz="1200" dirty="0">
                <a:solidFill>
                  <a:srgbClr val="736F64"/>
                </a:solidFill>
                <a:latin typeface="NHaasGroteskDSPro-55Rg"/>
              </a:rPr>
              <a:t> Período 4 $88.000</a:t>
            </a:r>
          </a:p>
          <a:p>
            <a:r>
              <a:rPr lang="es-ES" sz="1200" dirty="0">
                <a:solidFill>
                  <a:srgbClr val="736F64"/>
                </a:solidFill>
                <a:latin typeface="NHaasGroteskDSPro-55Rg"/>
              </a:rPr>
              <a:t>Válido sólo para las Incorporaciones Productivas de Período 4</a:t>
            </a:r>
            <a:r>
              <a:rPr lang="es-ES" sz="1200" b="0" i="0" u="none" strike="noStrike" baseline="0" dirty="0">
                <a:solidFill>
                  <a:srgbClr val="736F64"/>
                </a:solidFill>
                <a:latin typeface="NHaasGroteskDSPro-55Rg"/>
              </a:rPr>
              <a:t>.</a:t>
            </a:r>
            <a:endParaRPr lang="es-AR" sz="1200" dirty="0"/>
          </a:p>
        </p:txBody>
      </p:sp>
      <p:cxnSp>
        <p:nvCxnSpPr>
          <p:cNvPr id="5" name="Conector recto 4">
            <a:extLst>
              <a:ext uri="{FF2B5EF4-FFF2-40B4-BE49-F238E27FC236}">
                <a16:creationId xmlns:a16="http://schemas.microsoft.com/office/drawing/2014/main" id="{A009EE45-93C5-F27B-B155-5A1EAA3ACC0A}"/>
              </a:ext>
            </a:extLst>
          </p:cNvPr>
          <p:cNvCxnSpPr>
            <a:cxnSpLocks/>
          </p:cNvCxnSpPr>
          <p:nvPr/>
        </p:nvCxnSpPr>
        <p:spPr>
          <a:xfrm>
            <a:off x="-19050" y="430295"/>
            <a:ext cx="2790825"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20" name="CuadroTexto 19">
            <a:extLst>
              <a:ext uri="{FF2B5EF4-FFF2-40B4-BE49-F238E27FC236}">
                <a16:creationId xmlns:a16="http://schemas.microsoft.com/office/drawing/2014/main" id="{3197DB3F-A883-2948-C9AB-ED29BD7CDD0F}"/>
              </a:ext>
            </a:extLst>
          </p:cNvPr>
          <p:cNvSpPr txBox="1"/>
          <p:nvPr/>
        </p:nvSpPr>
        <p:spPr>
          <a:xfrm>
            <a:off x="6271464" y="1017191"/>
            <a:ext cx="2628174" cy="1938992"/>
          </a:xfrm>
          <a:prstGeom prst="rect">
            <a:avLst/>
          </a:prstGeom>
          <a:noFill/>
        </p:spPr>
        <p:txBody>
          <a:bodyPr wrap="square">
            <a:spAutoFit/>
          </a:bodyPr>
          <a:lstStyle/>
          <a:p>
            <a:r>
              <a:rPr lang="es-ES" sz="4000" dirty="0">
                <a:solidFill>
                  <a:srgbClr val="9AA96B"/>
                </a:solidFill>
                <a:latin typeface="Arial" panose="020B0604020202020204" pitchFamily="34" charset="0"/>
                <a:cs typeface="Arial" panose="020B0604020202020204" pitchFamily="34" charset="0"/>
              </a:rPr>
              <a:t>La alegría de llevar bienestar</a:t>
            </a:r>
            <a:endParaRPr lang="es-AR" sz="4000" dirty="0">
              <a:solidFill>
                <a:srgbClr val="9AA96B"/>
              </a:solidFill>
              <a:latin typeface="Arial" panose="020B0604020202020204" pitchFamily="34" charset="0"/>
              <a:cs typeface="Arial" panose="020B0604020202020204" pitchFamily="34" charset="0"/>
            </a:endParaRPr>
          </a:p>
        </p:txBody>
      </p:sp>
      <p:pic>
        <p:nvPicPr>
          <p:cNvPr id="22" name="Imagen 21">
            <a:extLst>
              <a:ext uri="{FF2B5EF4-FFF2-40B4-BE49-F238E27FC236}">
                <a16:creationId xmlns:a16="http://schemas.microsoft.com/office/drawing/2014/main" id="{DCF4D89E-55F9-8B5F-AFB4-3323FCFE6995}"/>
              </a:ext>
            </a:extLst>
          </p:cNvPr>
          <p:cNvPicPr>
            <a:picLocks noChangeAspect="1"/>
          </p:cNvPicPr>
          <p:nvPr/>
        </p:nvPicPr>
        <p:blipFill rotWithShape="1">
          <a:blip r:embed="rId4"/>
          <a:srcRect l="1110" t="4451" r="68548" b="3071"/>
          <a:stretch/>
        </p:blipFill>
        <p:spPr>
          <a:xfrm>
            <a:off x="9204239" y="781367"/>
            <a:ext cx="2410641" cy="2410641"/>
          </a:xfrm>
          <a:prstGeom prst="rect">
            <a:avLst/>
          </a:prstGeom>
        </p:spPr>
      </p:pic>
      <p:pic>
        <p:nvPicPr>
          <p:cNvPr id="23" name="Imagen 22">
            <a:extLst>
              <a:ext uri="{FF2B5EF4-FFF2-40B4-BE49-F238E27FC236}">
                <a16:creationId xmlns:a16="http://schemas.microsoft.com/office/drawing/2014/main" id="{2732B02D-9EFD-6C1E-A1EB-AD9E5838EB6C}"/>
              </a:ext>
            </a:extLst>
          </p:cNvPr>
          <p:cNvPicPr>
            <a:picLocks noChangeAspect="1"/>
          </p:cNvPicPr>
          <p:nvPr/>
        </p:nvPicPr>
        <p:blipFill rotWithShape="1">
          <a:blip r:embed="rId4"/>
          <a:srcRect l="34486" t="6042" r="34387"/>
          <a:stretch/>
        </p:blipFill>
        <p:spPr>
          <a:xfrm>
            <a:off x="9147134" y="3369240"/>
            <a:ext cx="2524850" cy="2500657"/>
          </a:xfrm>
          <a:prstGeom prst="rect">
            <a:avLst/>
          </a:prstGeom>
        </p:spPr>
      </p:pic>
      <p:pic>
        <p:nvPicPr>
          <p:cNvPr id="24" name="Imagen 23">
            <a:extLst>
              <a:ext uri="{FF2B5EF4-FFF2-40B4-BE49-F238E27FC236}">
                <a16:creationId xmlns:a16="http://schemas.microsoft.com/office/drawing/2014/main" id="{E22ECAEA-2C08-674D-6AD6-190874B2EC87}"/>
              </a:ext>
            </a:extLst>
          </p:cNvPr>
          <p:cNvPicPr>
            <a:picLocks noChangeAspect="1"/>
          </p:cNvPicPr>
          <p:nvPr/>
        </p:nvPicPr>
        <p:blipFill rotWithShape="1">
          <a:blip r:embed="rId4"/>
          <a:srcRect l="68606" t="4599" b="2923"/>
          <a:stretch/>
        </p:blipFill>
        <p:spPr>
          <a:xfrm>
            <a:off x="6374788" y="3369240"/>
            <a:ext cx="2524850" cy="2440323"/>
          </a:xfrm>
          <a:prstGeom prst="rect">
            <a:avLst/>
          </a:prstGeom>
        </p:spPr>
      </p:pic>
    </p:spTree>
    <p:extLst>
      <p:ext uri="{BB962C8B-B14F-4D97-AF65-F5344CB8AC3E}">
        <p14:creationId xmlns:p14="http://schemas.microsoft.com/office/powerpoint/2010/main" val="782155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E034462-87F9-2BE6-F004-81B997607D94}"/>
              </a:ext>
            </a:extLst>
          </p:cNvPr>
          <p:cNvSpPr/>
          <p:nvPr/>
        </p:nvSpPr>
        <p:spPr>
          <a:xfrm>
            <a:off x="0" y="1658977"/>
            <a:ext cx="12258675" cy="1106200"/>
          </a:xfrm>
          <a:prstGeom prst="rect">
            <a:avLst/>
          </a:prstGeom>
          <a:solidFill>
            <a:srgbClr val="F7F9F1">
              <a:alpha val="87451"/>
            </a:srgbClr>
          </a:solidFill>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s-ES_tradnl" sz="2800" b="0" i="0" u="none" strike="noStrike" kern="1200" cap="none" spc="300" normalizeH="0" baseline="0" noProof="0" dirty="0">
                <a:ln>
                  <a:noFill/>
                </a:ln>
                <a:solidFill>
                  <a:schemeClr val="bg1">
                    <a:lumMod val="65000"/>
                  </a:schemeClr>
                </a:solidFill>
                <a:effectLst/>
                <a:uLnTx/>
                <a:uFillTx/>
                <a:latin typeface="Arial" panose="020B0604020202020204" pitchFamily="34" charset="0"/>
                <a:cs typeface="Arial" panose="020B0604020202020204" pitchFamily="34" charset="0"/>
              </a:rPr>
              <a:t>  Oportunidades para </a:t>
            </a:r>
            <a:r>
              <a:rPr kumimoji="0" lang="es-ES_tradnl" sz="3600" b="0" i="0" u="none" strike="noStrike" kern="1200" cap="none" spc="300" normalizeH="0" baseline="0" noProof="0" dirty="0">
                <a:ln>
                  <a:noFill/>
                </a:ln>
                <a:solidFill>
                  <a:srgbClr val="9CAB6E"/>
                </a:solidFill>
                <a:effectLst/>
                <a:uLnTx/>
                <a:uFillTx/>
                <a:latin typeface="FreightTextProBook-Italic" panose="02000606060000090004" pitchFamily="50" charset="0"/>
                <a:cs typeface="Arial" panose="020B0604020202020204" pitchFamily="34" charset="0"/>
              </a:rPr>
              <a:t>tus clientes</a:t>
            </a:r>
            <a:endParaRPr lang="es-ES_tradnl" sz="3200" dirty="0">
              <a:solidFill>
                <a:srgbClr val="9CAB6E"/>
              </a:solidFill>
              <a:latin typeface="FreightTextProBook-Italic" panose="02000606060000090004" pitchFamily="50" charset="0"/>
            </a:endParaRPr>
          </a:p>
          <a:p>
            <a:pPr marL="0" marR="0" lvl="0" indent="0" defTabSz="914400" rtl="0" eaLnBrk="1" fontAlgn="auto" latinLnBrk="0" hangingPunct="1">
              <a:lnSpc>
                <a:spcPct val="150000"/>
              </a:lnSpc>
              <a:spcBef>
                <a:spcPts val="0"/>
              </a:spcBef>
              <a:spcAft>
                <a:spcPts val="0"/>
              </a:spcAft>
              <a:buClrTx/>
              <a:buSzTx/>
              <a:buFontTx/>
              <a:buNone/>
              <a:tabLst/>
              <a:defRPr/>
            </a:pPr>
            <a:endParaRPr kumimoji="0" lang="es-ES_tradnl" sz="900" i="1" u="none" strike="noStrike" kern="1200" cap="none" spc="300" normalizeH="0" baseline="0" noProof="0" dirty="0">
              <a:ln>
                <a:noFill/>
              </a:ln>
              <a:solidFill>
                <a:srgbClr val="6B95C7"/>
              </a:solidFill>
              <a:effectLst/>
              <a:uLnTx/>
              <a:uFillTx/>
              <a:latin typeface="Times New Roman" panose="02020603050405020304" pitchFamily="18" charset="0"/>
              <a:cs typeface="Times New Roman" panose="02020603050405020304" pitchFamily="18" charset="0"/>
            </a:endParaRPr>
          </a:p>
        </p:txBody>
      </p:sp>
      <p:pic>
        <p:nvPicPr>
          <p:cNvPr id="3" name="Imagen 2">
            <a:extLst>
              <a:ext uri="{FF2B5EF4-FFF2-40B4-BE49-F238E27FC236}">
                <a16:creationId xmlns:a16="http://schemas.microsoft.com/office/drawing/2014/main" id="{08A6FE31-9A1B-7E31-98D5-A401731E3F80}"/>
              </a:ext>
            </a:extLst>
          </p:cNvPr>
          <p:cNvPicPr>
            <a:picLocks noChangeAspect="1"/>
          </p:cNvPicPr>
          <p:nvPr/>
        </p:nvPicPr>
        <p:blipFill>
          <a:blip r:embed="rId2"/>
          <a:stretch>
            <a:fillRect/>
          </a:stretch>
        </p:blipFill>
        <p:spPr>
          <a:xfrm>
            <a:off x="7396049" y="194205"/>
            <a:ext cx="4593482" cy="6469589"/>
          </a:xfrm>
          <a:prstGeom prst="rect">
            <a:avLst/>
          </a:prstGeom>
        </p:spPr>
      </p:pic>
    </p:spTree>
    <p:extLst>
      <p:ext uri="{BB962C8B-B14F-4D97-AF65-F5344CB8AC3E}">
        <p14:creationId xmlns:p14="http://schemas.microsoft.com/office/powerpoint/2010/main" val="176103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BF5"/>
        </a:solidFill>
        <a:effectLst/>
      </p:bgPr>
    </p:bg>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53AEF075-3516-1BE4-9437-1C80D77DA191}"/>
              </a:ext>
            </a:extLst>
          </p:cNvPr>
          <p:cNvPicPr>
            <a:picLocks noChangeAspect="1"/>
          </p:cNvPicPr>
          <p:nvPr/>
        </p:nvPicPr>
        <p:blipFill>
          <a:blip r:embed="rId2"/>
          <a:stretch>
            <a:fillRect/>
          </a:stretch>
        </p:blipFill>
        <p:spPr>
          <a:xfrm>
            <a:off x="8440426" y="3619784"/>
            <a:ext cx="827383" cy="2648736"/>
          </a:xfrm>
          <a:prstGeom prst="rect">
            <a:avLst/>
          </a:prstGeom>
        </p:spPr>
      </p:pic>
      <p:pic>
        <p:nvPicPr>
          <p:cNvPr id="13" name="Imagen 12">
            <a:extLst>
              <a:ext uri="{FF2B5EF4-FFF2-40B4-BE49-F238E27FC236}">
                <a16:creationId xmlns:a16="http://schemas.microsoft.com/office/drawing/2014/main" id="{1D6AE4F2-0F6A-5206-CE53-D56FC543EE7D}"/>
              </a:ext>
            </a:extLst>
          </p:cNvPr>
          <p:cNvPicPr>
            <a:picLocks noChangeAspect="1"/>
          </p:cNvPicPr>
          <p:nvPr/>
        </p:nvPicPr>
        <p:blipFill>
          <a:blip r:embed="rId3"/>
          <a:stretch>
            <a:fillRect/>
          </a:stretch>
        </p:blipFill>
        <p:spPr>
          <a:xfrm>
            <a:off x="7957500" y="1517432"/>
            <a:ext cx="1793233" cy="1818278"/>
          </a:xfrm>
          <a:prstGeom prst="rect">
            <a:avLst/>
          </a:prstGeom>
        </p:spPr>
      </p:pic>
      <p:sp>
        <p:nvSpPr>
          <p:cNvPr id="2" name="CuadroTexto 1">
            <a:extLst>
              <a:ext uri="{FF2B5EF4-FFF2-40B4-BE49-F238E27FC236}">
                <a16:creationId xmlns:a16="http://schemas.microsoft.com/office/drawing/2014/main" id="{90978417-96A1-C86F-20E1-ADCAE3C589CA}"/>
              </a:ext>
            </a:extLst>
          </p:cNvPr>
          <p:cNvSpPr txBox="1"/>
          <p:nvPr/>
        </p:nvSpPr>
        <p:spPr>
          <a:xfrm>
            <a:off x="262375" y="227269"/>
            <a:ext cx="4899393" cy="1200329"/>
          </a:xfrm>
          <a:prstGeom prst="rect">
            <a:avLst/>
          </a:prstGeom>
          <a:noFill/>
        </p:spPr>
        <p:txBody>
          <a:bodyPr wrap="square">
            <a:spAutoFit/>
          </a:bodyPr>
          <a:lstStyle/>
          <a:p>
            <a:pPr defTabSz="360000"/>
            <a:r>
              <a:rPr lang="es-AR" sz="3200" b="0" i="0" u="none" strike="noStrike" baseline="0" dirty="0">
                <a:solidFill>
                  <a:srgbClr val="EC7890"/>
                </a:solidFill>
                <a:latin typeface="Arial" panose="020B0604020202020204" pitchFamily="34" charset="0"/>
                <a:cs typeface="Arial" panose="020B0604020202020204" pitchFamily="34" charset="0"/>
              </a:rPr>
              <a:t>Herbario</a:t>
            </a:r>
            <a:r>
              <a:rPr lang="es-AR" sz="3200" b="0" i="0" u="none" strike="noStrike" dirty="0">
                <a:solidFill>
                  <a:srgbClr val="EC7890"/>
                </a:solidFill>
                <a:latin typeface="Arial" panose="020B0604020202020204" pitchFamily="34" charset="0"/>
                <a:cs typeface="Arial" panose="020B0604020202020204" pitchFamily="34" charset="0"/>
              </a:rPr>
              <a:t> de este período basado en </a:t>
            </a:r>
            <a:r>
              <a:rPr lang="es-AR" sz="4000" dirty="0">
                <a:solidFill>
                  <a:srgbClr val="EC7890"/>
                </a:solidFill>
                <a:latin typeface="FreightTextProBook-Italic" panose="02000606060000090004" pitchFamily="50" charset="0"/>
              </a:rPr>
              <a:t>peonía</a:t>
            </a:r>
          </a:p>
        </p:txBody>
      </p:sp>
      <p:sp>
        <p:nvSpPr>
          <p:cNvPr id="12" name="CuadroTexto 11">
            <a:extLst>
              <a:ext uri="{FF2B5EF4-FFF2-40B4-BE49-F238E27FC236}">
                <a16:creationId xmlns:a16="http://schemas.microsoft.com/office/drawing/2014/main" id="{B649B73E-6CA6-6798-340A-38BF3E6A4A0E}"/>
              </a:ext>
            </a:extLst>
          </p:cNvPr>
          <p:cNvSpPr txBox="1"/>
          <p:nvPr/>
        </p:nvSpPr>
        <p:spPr>
          <a:xfrm>
            <a:off x="6147698" y="459294"/>
            <a:ext cx="5579199" cy="400110"/>
          </a:xfrm>
          <a:prstGeom prst="rect">
            <a:avLst/>
          </a:prstGeom>
          <a:noFill/>
        </p:spPr>
        <p:txBody>
          <a:bodyPr wrap="square">
            <a:spAutoFit/>
          </a:bodyPr>
          <a:lstStyle/>
          <a:p>
            <a:pPr algn="l" defTabSz="360000"/>
            <a:r>
              <a:rPr lang="es-AR" sz="2000" b="0" i="0" u="none" strike="noStrike" baseline="0" dirty="0">
                <a:solidFill>
                  <a:srgbClr val="EC7890"/>
                </a:solidFill>
                <a:latin typeface="Arial" panose="020B0604020202020204" pitchFamily="34" charset="0"/>
                <a:cs typeface="Arial" panose="020B0604020202020204" pitchFamily="34" charset="0"/>
              </a:rPr>
              <a:t>Productos que contienen el activo del período</a:t>
            </a:r>
            <a:endParaRPr lang="es-AR" sz="3600" i="1" dirty="0">
              <a:solidFill>
                <a:srgbClr val="EC7890"/>
              </a:solidFill>
              <a:latin typeface="FreightTextProBook-Italic" panose="02000606060000090004" pitchFamily="50" charset="0"/>
            </a:endParaRPr>
          </a:p>
        </p:txBody>
      </p:sp>
      <p:pic>
        <p:nvPicPr>
          <p:cNvPr id="4" name="Imagen 3">
            <a:extLst>
              <a:ext uri="{FF2B5EF4-FFF2-40B4-BE49-F238E27FC236}">
                <a16:creationId xmlns:a16="http://schemas.microsoft.com/office/drawing/2014/main" id="{0A404F07-EF1F-3ECC-234B-D49A7D440DC4}"/>
              </a:ext>
            </a:extLst>
          </p:cNvPr>
          <p:cNvPicPr>
            <a:picLocks noChangeAspect="1"/>
          </p:cNvPicPr>
          <p:nvPr/>
        </p:nvPicPr>
        <p:blipFill>
          <a:blip r:embed="rId4"/>
          <a:stretch>
            <a:fillRect/>
          </a:stretch>
        </p:blipFill>
        <p:spPr>
          <a:xfrm>
            <a:off x="262375" y="1310072"/>
            <a:ext cx="5046138" cy="5305085"/>
          </a:xfrm>
          <a:prstGeom prst="rect">
            <a:avLst/>
          </a:prstGeom>
        </p:spPr>
      </p:pic>
      <p:sp>
        <p:nvSpPr>
          <p:cNvPr id="8" name="CuadroTexto 7">
            <a:extLst>
              <a:ext uri="{FF2B5EF4-FFF2-40B4-BE49-F238E27FC236}">
                <a16:creationId xmlns:a16="http://schemas.microsoft.com/office/drawing/2014/main" id="{91D5A2D6-D1EF-3459-3641-BF0D12673D94}"/>
              </a:ext>
            </a:extLst>
          </p:cNvPr>
          <p:cNvSpPr txBox="1"/>
          <p:nvPr/>
        </p:nvSpPr>
        <p:spPr>
          <a:xfrm>
            <a:off x="5888469" y="3312007"/>
            <a:ext cx="6097656" cy="307777"/>
          </a:xfrm>
          <a:prstGeom prst="rect">
            <a:avLst/>
          </a:prstGeom>
          <a:noFill/>
        </p:spPr>
        <p:txBody>
          <a:bodyPr wrap="square">
            <a:spAutoFit/>
          </a:bodyPr>
          <a:lstStyle>
            <a:defPPr>
              <a:defRPr lang="en-US"/>
            </a:defPPr>
            <a:lvl1pPr defTabSz="360000">
              <a:defRPr sz="2000" b="0" i="0" u="none" strike="noStrike" baseline="0">
                <a:solidFill>
                  <a:srgbClr val="EC7890"/>
                </a:solidFill>
                <a:latin typeface="Arial" panose="020B0604020202020204" pitchFamily="34" charset="0"/>
                <a:cs typeface="Arial" panose="020B0604020202020204" pitchFamily="34" charset="0"/>
              </a:defRPr>
            </a:lvl1pPr>
          </a:lstStyle>
          <a:p>
            <a:pPr algn="ctr"/>
            <a:r>
              <a:rPr lang="es-ES" sz="1400" dirty="0"/>
              <a:t>Crema de Hidratación Profunda Día &amp; Noche Vital Just</a:t>
            </a:r>
          </a:p>
        </p:txBody>
      </p:sp>
      <p:sp>
        <p:nvSpPr>
          <p:cNvPr id="10" name="CuadroTexto 9">
            <a:extLst>
              <a:ext uri="{FF2B5EF4-FFF2-40B4-BE49-F238E27FC236}">
                <a16:creationId xmlns:a16="http://schemas.microsoft.com/office/drawing/2014/main" id="{9DEBABE9-9DF5-B05A-F89F-B15364A905B2}"/>
              </a:ext>
            </a:extLst>
          </p:cNvPr>
          <p:cNvSpPr txBox="1"/>
          <p:nvPr/>
        </p:nvSpPr>
        <p:spPr>
          <a:xfrm>
            <a:off x="5888469" y="6244817"/>
            <a:ext cx="6097656" cy="307777"/>
          </a:xfrm>
          <a:prstGeom prst="rect">
            <a:avLst/>
          </a:prstGeom>
          <a:noFill/>
        </p:spPr>
        <p:txBody>
          <a:bodyPr wrap="square">
            <a:spAutoFit/>
          </a:bodyPr>
          <a:lstStyle>
            <a:defPPr>
              <a:defRPr lang="en-US"/>
            </a:defPPr>
            <a:lvl1pPr defTabSz="360000">
              <a:defRPr sz="1400" b="0" i="0" u="none" strike="noStrike" baseline="0">
                <a:solidFill>
                  <a:srgbClr val="EC7890"/>
                </a:solidFill>
                <a:latin typeface="Arial" panose="020B0604020202020204" pitchFamily="34" charset="0"/>
                <a:cs typeface="Arial" panose="020B0604020202020204" pitchFamily="34" charset="0"/>
              </a:defRPr>
            </a:lvl1pPr>
          </a:lstStyle>
          <a:p>
            <a:pPr algn="ctr"/>
            <a:r>
              <a:rPr lang="es-ES" dirty="0" err="1"/>
              <a:t>Serum</a:t>
            </a:r>
            <a:r>
              <a:rPr lang="es-ES" dirty="0"/>
              <a:t> para Manos con Peonía y Gayuba</a:t>
            </a:r>
            <a:endParaRPr lang="es-AR" dirty="0"/>
          </a:p>
        </p:txBody>
      </p:sp>
      <p:pic>
        <p:nvPicPr>
          <p:cNvPr id="17" name="Imagen 16">
            <a:extLst>
              <a:ext uri="{FF2B5EF4-FFF2-40B4-BE49-F238E27FC236}">
                <a16:creationId xmlns:a16="http://schemas.microsoft.com/office/drawing/2014/main" id="{98790761-8A8D-9AF5-EF0B-0FC2CFA434E3}"/>
              </a:ext>
            </a:extLst>
          </p:cNvPr>
          <p:cNvPicPr>
            <a:picLocks noChangeAspect="1"/>
          </p:cNvPicPr>
          <p:nvPr/>
        </p:nvPicPr>
        <p:blipFill>
          <a:blip r:embed="rId5"/>
          <a:stretch>
            <a:fillRect/>
          </a:stretch>
        </p:blipFill>
        <p:spPr>
          <a:xfrm>
            <a:off x="5924273" y="4747732"/>
            <a:ext cx="1295512" cy="975445"/>
          </a:xfrm>
          <a:prstGeom prst="rect">
            <a:avLst/>
          </a:prstGeom>
        </p:spPr>
      </p:pic>
      <p:pic>
        <p:nvPicPr>
          <p:cNvPr id="22" name="Imagen 21">
            <a:extLst>
              <a:ext uri="{FF2B5EF4-FFF2-40B4-BE49-F238E27FC236}">
                <a16:creationId xmlns:a16="http://schemas.microsoft.com/office/drawing/2014/main" id="{59586E0E-14AF-B8EA-6F4D-B8BF2858EA69}"/>
              </a:ext>
            </a:extLst>
          </p:cNvPr>
          <p:cNvPicPr>
            <a:picLocks noChangeAspect="1"/>
          </p:cNvPicPr>
          <p:nvPr/>
        </p:nvPicPr>
        <p:blipFill>
          <a:blip r:embed="rId6"/>
          <a:stretch>
            <a:fillRect/>
          </a:stretch>
        </p:blipFill>
        <p:spPr>
          <a:xfrm>
            <a:off x="10652384" y="930641"/>
            <a:ext cx="1074513" cy="1173582"/>
          </a:xfrm>
          <a:prstGeom prst="rect">
            <a:avLst/>
          </a:prstGeom>
        </p:spPr>
      </p:pic>
    </p:spTree>
    <p:extLst>
      <p:ext uri="{BB962C8B-B14F-4D97-AF65-F5344CB8AC3E}">
        <p14:creationId xmlns:p14="http://schemas.microsoft.com/office/powerpoint/2010/main" val="74528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BF5"/>
        </a:solidFill>
        <a:effectLst/>
      </p:bgPr>
    </p:bg>
    <p:spTree>
      <p:nvGrpSpPr>
        <p:cNvPr id="1" name=""/>
        <p:cNvGrpSpPr/>
        <p:nvPr/>
      </p:nvGrpSpPr>
      <p:grpSpPr>
        <a:xfrm>
          <a:off x="0" y="0"/>
          <a:ext cx="0" cy="0"/>
          <a:chOff x="0" y="0"/>
          <a:chExt cx="0" cy="0"/>
        </a:xfrm>
      </p:grpSpPr>
      <p:pic>
        <p:nvPicPr>
          <p:cNvPr id="3" name="Imagen 2" descr="Imagen que contiene persona, interior, mujer, sostener&#10;&#10;Descripción generada automáticamente">
            <a:extLst>
              <a:ext uri="{FF2B5EF4-FFF2-40B4-BE49-F238E27FC236}">
                <a16:creationId xmlns:a16="http://schemas.microsoft.com/office/drawing/2014/main" id="{6E9C54D5-57A0-95D7-2537-3A387DAD1991}"/>
              </a:ext>
            </a:extLst>
          </p:cNvPr>
          <p:cNvPicPr>
            <a:picLocks noChangeAspect="1"/>
          </p:cNvPicPr>
          <p:nvPr/>
        </p:nvPicPr>
        <p:blipFill rotWithShape="1">
          <a:blip r:embed="rId2"/>
          <a:srcRect l="24634" r="32686"/>
          <a:stretch/>
        </p:blipFill>
        <p:spPr>
          <a:xfrm>
            <a:off x="8293182" y="163356"/>
            <a:ext cx="3791112" cy="6060192"/>
          </a:xfrm>
          <a:prstGeom prst="round2DiagRect">
            <a:avLst>
              <a:gd name="adj1" fmla="val 3532"/>
              <a:gd name="adj2" fmla="val 3152"/>
            </a:avLst>
          </a:prstGeom>
          <a:ln w="88900" cap="sq">
            <a:noFill/>
            <a:miter lim="800000"/>
          </a:ln>
          <a:effectLst/>
        </p:spPr>
      </p:pic>
      <p:sp>
        <p:nvSpPr>
          <p:cNvPr id="2" name="CuadroTexto 1">
            <a:extLst>
              <a:ext uri="{FF2B5EF4-FFF2-40B4-BE49-F238E27FC236}">
                <a16:creationId xmlns:a16="http://schemas.microsoft.com/office/drawing/2014/main" id="{90978417-96A1-C86F-20E1-ADCAE3C589CA}"/>
              </a:ext>
            </a:extLst>
          </p:cNvPr>
          <p:cNvSpPr txBox="1"/>
          <p:nvPr/>
        </p:nvSpPr>
        <p:spPr>
          <a:xfrm>
            <a:off x="264928" y="506509"/>
            <a:ext cx="4899393" cy="1077218"/>
          </a:xfrm>
          <a:prstGeom prst="rect">
            <a:avLst/>
          </a:prstGeom>
          <a:noFill/>
        </p:spPr>
        <p:txBody>
          <a:bodyPr wrap="square">
            <a:spAutoFit/>
          </a:bodyPr>
          <a:lstStyle/>
          <a:p>
            <a:pPr defTabSz="360000"/>
            <a:r>
              <a:rPr lang="es-ES" sz="3200" dirty="0" err="1">
                <a:solidFill>
                  <a:srgbClr val="EC7890"/>
                </a:solidFill>
                <a:latin typeface="Arial" panose="020B0604020202020204" pitchFamily="34" charset="0"/>
                <a:cs typeface="Arial" panose="020B0604020202020204" pitchFamily="34" charset="0"/>
              </a:rPr>
              <a:t>Serum</a:t>
            </a:r>
            <a:r>
              <a:rPr lang="es-ES" sz="3200" dirty="0">
                <a:solidFill>
                  <a:srgbClr val="EC7890"/>
                </a:solidFill>
                <a:latin typeface="Arial" panose="020B0604020202020204" pitchFamily="34" charset="0"/>
                <a:cs typeface="Arial" panose="020B0604020202020204" pitchFamily="34" charset="0"/>
              </a:rPr>
              <a:t> para Manos </a:t>
            </a:r>
          </a:p>
          <a:p>
            <a:pPr defTabSz="360000"/>
            <a:r>
              <a:rPr lang="es-ES" sz="3200" dirty="0">
                <a:solidFill>
                  <a:srgbClr val="EC7890"/>
                </a:solidFill>
                <a:latin typeface="Arial" panose="020B0604020202020204" pitchFamily="34" charset="0"/>
                <a:cs typeface="Arial" panose="020B0604020202020204" pitchFamily="34" charset="0"/>
              </a:rPr>
              <a:t>con Peonía y Gayuba</a:t>
            </a:r>
            <a:endParaRPr lang="es-AR" sz="4000" dirty="0">
              <a:solidFill>
                <a:srgbClr val="EC7890"/>
              </a:solidFill>
              <a:latin typeface="FreightTextProBook-Italic" panose="02000606060000090004" pitchFamily="50" charset="0"/>
            </a:endParaRPr>
          </a:p>
        </p:txBody>
      </p:sp>
      <p:pic>
        <p:nvPicPr>
          <p:cNvPr id="5" name="Imagen 4" descr="Imagen que contiene firmar, gente, naranja, mujer&#10;&#10;Descripción generada automáticamente">
            <a:extLst>
              <a:ext uri="{FF2B5EF4-FFF2-40B4-BE49-F238E27FC236}">
                <a16:creationId xmlns:a16="http://schemas.microsoft.com/office/drawing/2014/main" id="{30324587-3509-85B6-9604-7F7B87F4B0FE}"/>
              </a:ext>
            </a:extLst>
          </p:cNvPr>
          <p:cNvPicPr>
            <a:picLocks noChangeAspect="1"/>
          </p:cNvPicPr>
          <p:nvPr/>
        </p:nvPicPr>
        <p:blipFill>
          <a:blip r:embed="rId3"/>
          <a:stretch>
            <a:fillRect/>
          </a:stretch>
        </p:blipFill>
        <p:spPr>
          <a:xfrm>
            <a:off x="6950838" y="77884"/>
            <a:ext cx="1873091" cy="857250"/>
          </a:xfrm>
          <a:prstGeom prst="rect">
            <a:avLst/>
          </a:prstGeom>
        </p:spPr>
      </p:pic>
      <p:sp>
        <p:nvSpPr>
          <p:cNvPr id="7" name="CuadroTexto 6">
            <a:extLst>
              <a:ext uri="{FF2B5EF4-FFF2-40B4-BE49-F238E27FC236}">
                <a16:creationId xmlns:a16="http://schemas.microsoft.com/office/drawing/2014/main" id="{65495909-F4ED-1A04-0DC3-155C97E91EB0}"/>
              </a:ext>
            </a:extLst>
          </p:cNvPr>
          <p:cNvSpPr txBox="1"/>
          <p:nvPr/>
        </p:nvSpPr>
        <p:spPr>
          <a:xfrm>
            <a:off x="264928" y="1813215"/>
            <a:ext cx="4185150" cy="2031325"/>
          </a:xfrm>
          <a:prstGeom prst="rect">
            <a:avLst/>
          </a:prstGeom>
          <a:noFill/>
        </p:spPr>
        <p:txBody>
          <a:bodyPr wrap="square">
            <a:spAutoFit/>
          </a:bodyPr>
          <a:lstStyle/>
          <a:p>
            <a:r>
              <a:rPr lang="es-ES" dirty="0">
                <a:solidFill>
                  <a:schemeClr val="bg1">
                    <a:lumMod val="50000"/>
                  </a:schemeClr>
                </a:solidFill>
                <a:latin typeface="Times New Roman" panose="02020603050405020304" pitchFamily="18" charset="0"/>
                <a:cs typeface="Times New Roman" panose="02020603050405020304" pitchFamily="18" charset="0"/>
              </a:rPr>
              <a:t>¿Tus manos representan tu edad? ¿O parecen tener más años que tú? El nuevo </a:t>
            </a:r>
            <a:r>
              <a:rPr lang="es-ES" dirty="0" err="1">
                <a:solidFill>
                  <a:schemeClr val="bg1">
                    <a:lumMod val="50000"/>
                  </a:schemeClr>
                </a:solidFill>
                <a:latin typeface="Times New Roman" panose="02020603050405020304" pitchFamily="18" charset="0"/>
                <a:cs typeface="Times New Roman" panose="02020603050405020304" pitchFamily="18" charset="0"/>
              </a:rPr>
              <a:t>serum</a:t>
            </a:r>
            <a:r>
              <a:rPr lang="es-ES" dirty="0">
                <a:solidFill>
                  <a:schemeClr val="bg1">
                    <a:lumMod val="50000"/>
                  </a:schemeClr>
                </a:solidFill>
                <a:latin typeface="Times New Roman" panose="02020603050405020304" pitchFamily="18" charset="0"/>
                <a:cs typeface="Times New Roman" panose="02020603050405020304" pitchFamily="18" charset="0"/>
              </a:rPr>
              <a:t> es una exquisita fusión de extractos naturales, aceites nutritivos y un potente cóctel de vitaminas que se unen para devolverle la juventud a tus manos, resaltando su belleza y su luminosidad.</a:t>
            </a:r>
            <a:endParaRPr lang="es-AR" dirty="0">
              <a:solidFill>
                <a:schemeClr val="bg1">
                  <a:lumMod val="50000"/>
                </a:schemeClr>
              </a:solidFill>
              <a:latin typeface="Times New Roman" panose="02020603050405020304" pitchFamily="18" charset="0"/>
              <a:cs typeface="Times New Roman" panose="02020603050405020304" pitchFamily="18" charset="0"/>
            </a:endParaRPr>
          </a:p>
        </p:txBody>
      </p:sp>
      <p:pic>
        <p:nvPicPr>
          <p:cNvPr id="11" name="Imagen 10">
            <a:extLst>
              <a:ext uri="{FF2B5EF4-FFF2-40B4-BE49-F238E27FC236}">
                <a16:creationId xmlns:a16="http://schemas.microsoft.com/office/drawing/2014/main" id="{8392A592-B796-3DFC-085D-44981B60FE49}"/>
              </a:ext>
            </a:extLst>
          </p:cNvPr>
          <p:cNvPicPr>
            <a:picLocks noChangeAspect="1"/>
          </p:cNvPicPr>
          <p:nvPr/>
        </p:nvPicPr>
        <p:blipFill>
          <a:blip r:embed="rId4"/>
          <a:stretch>
            <a:fillRect/>
          </a:stretch>
        </p:blipFill>
        <p:spPr>
          <a:xfrm>
            <a:off x="234696" y="4535376"/>
            <a:ext cx="5480883" cy="2031325"/>
          </a:xfrm>
          <a:prstGeom prst="rect">
            <a:avLst/>
          </a:prstGeom>
        </p:spPr>
      </p:pic>
      <p:pic>
        <p:nvPicPr>
          <p:cNvPr id="16" name="Imagen 15" descr="Imagen que contiene taza, tabla, alimentos, libro&#10;&#10;Descripción generada automáticamente">
            <a:extLst>
              <a:ext uri="{FF2B5EF4-FFF2-40B4-BE49-F238E27FC236}">
                <a16:creationId xmlns:a16="http://schemas.microsoft.com/office/drawing/2014/main" id="{DE4EFA4D-9D57-E287-7A22-A64D964B8BAA}"/>
              </a:ext>
            </a:extLst>
          </p:cNvPr>
          <p:cNvPicPr>
            <a:picLocks noChangeAspect="1"/>
          </p:cNvPicPr>
          <p:nvPr/>
        </p:nvPicPr>
        <p:blipFill>
          <a:blip r:embed="rId5"/>
          <a:stretch>
            <a:fillRect/>
          </a:stretch>
        </p:blipFill>
        <p:spPr>
          <a:xfrm>
            <a:off x="5595665" y="443917"/>
            <a:ext cx="2026345" cy="6253842"/>
          </a:xfrm>
          <a:prstGeom prst="rect">
            <a:avLst/>
          </a:prstGeom>
        </p:spPr>
      </p:pic>
    </p:spTree>
    <p:extLst>
      <p:ext uri="{BB962C8B-B14F-4D97-AF65-F5344CB8AC3E}">
        <p14:creationId xmlns:p14="http://schemas.microsoft.com/office/powerpoint/2010/main" val="46861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CFDF9"/>
        </a:solidFill>
        <a:effectLst/>
      </p:bgPr>
    </p:bg>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81F2AD81-7EB0-9DEC-5CA9-50B617596107}"/>
              </a:ext>
            </a:extLst>
          </p:cNvPr>
          <p:cNvSpPr/>
          <p:nvPr/>
        </p:nvSpPr>
        <p:spPr>
          <a:xfrm>
            <a:off x="6224814" y="2188626"/>
            <a:ext cx="5872794" cy="1015663"/>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s-ES_tradnl" sz="2800" spc="300" dirty="0">
                <a:solidFill>
                  <a:srgbClr val="96938B"/>
                </a:solidFill>
                <a:latin typeface="Arial" panose="020B0604020202020204" pitchFamily="34" charset="0"/>
                <a:cs typeface="Arial" panose="020B0604020202020204" pitchFamily="34" charset="0"/>
              </a:rPr>
              <a:t>Ofertas y oportunidades periódicas para </a:t>
            </a:r>
            <a:r>
              <a:rPr lang="es-ES_tradnl" sz="3200" i="1" spc="300" dirty="0">
                <a:solidFill>
                  <a:srgbClr val="96938B"/>
                </a:solidFill>
                <a:latin typeface="Times New Roman" panose="02020603050405020304" pitchFamily="18" charset="0"/>
                <a:cs typeface="Times New Roman" panose="02020603050405020304" pitchFamily="18" charset="0"/>
              </a:rPr>
              <a:t>tus</a:t>
            </a:r>
            <a:r>
              <a:rPr lang="es-ES_tradnl" sz="2800" spc="300" dirty="0">
                <a:solidFill>
                  <a:srgbClr val="96938B"/>
                </a:solidFill>
                <a:latin typeface="Arial" panose="020B0604020202020204" pitchFamily="34" charset="0"/>
                <a:cs typeface="Arial" panose="020B0604020202020204" pitchFamily="34" charset="0"/>
              </a:rPr>
              <a:t> </a:t>
            </a:r>
            <a:r>
              <a:rPr lang="es-ES_tradnl" sz="3200" i="1" spc="300" dirty="0">
                <a:solidFill>
                  <a:srgbClr val="96938B"/>
                </a:solidFill>
                <a:latin typeface="Times New Roman" panose="02020603050405020304" pitchFamily="18" charset="0"/>
                <a:cs typeface="Times New Roman" panose="02020603050405020304" pitchFamily="18" charset="0"/>
              </a:rPr>
              <a:t>clientes</a:t>
            </a:r>
          </a:p>
        </p:txBody>
      </p:sp>
      <p:pic>
        <p:nvPicPr>
          <p:cNvPr id="3" name="Imagen 2" descr="Texto, Carta&#10;&#10;Descripción generada automáticamente">
            <a:extLst>
              <a:ext uri="{FF2B5EF4-FFF2-40B4-BE49-F238E27FC236}">
                <a16:creationId xmlns:a16="http://schemas.microsoft.com/office/drawing/2014/main" id="{7EAF6984-7B34-8258-A4CB-1221851460C3}"/>
              </a:ext>
            </a:extLst>
          </p:cNvPr>
          <p:cNvPicPr>
            <a:picLocks noChangeAspect="1"/>
          </p:cNvPicPr>
          <p:nvPr/>
        </p:nvPicPr>
        <p:blipFill rotWithShape="1">
          <a:blip r:embed="rId2"/>
          <a:srcRect l="36833" r="14061"/>
          <a:stretch/>
        </p:blipFill>
        <p:spPr>
          <a:xfrm>
            <a:off x="255782" y="227538"/>
            <a:ext cx="2437292" cy="2791887"/>
          </a:xfrm>
          <a:prstGeom prst="round2DiagRect">
            <a:avLst>
              <a:gd name="adj1" fmla="val 2122"/>
              <a:gd name="adj2" fmla="val 2273"/>
            </a:avLst>
          </a:prstGeom>
          <a:ln w="88900" cap="sq">
            <a:noFill/>
            <a:miter lim="800000"/>
          </a:ln>
          <a:effectLst/>
        </p:spPr>
      </p:pic>
    </p:spTree>
    <p:extLst>
      <p:ext uri="{BB962C8B-B14F-4D97-AF65-F5344CB8AC3E}">
        <p14:creationId xmlns:p14="http://schemas.microsoft.com/office/powerpoint/2010/main" val="524090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14 CuadroTexto">
            <a:extLst>
              <a:ext uri="{FF2B5EF4-FFF2-40B4-BE49-F238E27FC236}">
                <a16:creationId xmlns:a16="http://schemas.microsoft.com/office/drawing/2014/main" id="{2E5DFF94-130A-E480-D818-543237E8E93A}"/>
              </a:ext>
            </a:extLst>
          </p:cNvPr>
          <p:cNvSpPr txBox="1"/>
          <p:nvPr/>
        </p:nvSpPr>
        <p:spPr>
          <a:xfrm>
            <a:off x="787741" y="2557176"/>
            <a:ext cx="2834730"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600" dirty="0">
                <a:solidFill>
                  <a:srgbClr val="97938C"/>
                </a:solidFill>
                <a:latin typeface="NHaasGroteskDSPro-55Rg"/>
              </a:rPr>
              <a:t>$44.590</a:t>
            </a:r>
          </a:p>
        </p:txBody>
      </p:sp>
      <p:sp>
        <p:nvSpPr>
          <p:cNvPr id="7" name="Rectángulo 6">
            <a:extLst>
              <a:ext uri="{FF2B5EF4-FFF2-40B4-BE49-F238E27FC236}">
                <a16:creationId xmlns:a16="http://schemas.microsoft.com/office/drawing/2014/main" id="{26EC8447-7311-17A2-12D3-B2BDA6610E4E}"/>
              </a:ext>
            </a:extLst>
          </p:cNvPr>
          <p:cNvSpPr/>
          <p:nvPr/>
        </p:nvSpPr>
        <p:spPr>
          <a:xfrm>
            <a:off x="364576" y="3208493"/>
            <a:ext cx="5542594" cy="553998"/>
          </a:xfrm>
          <a:prstGeom prst="rect">
            <a:avLst/>
          </a:prstGeom>
          <a:noFill/>
        </p:spPr>
        <p:txBody>
          <a:bodyPr wrap="square" lIns="91440" tIns="45720" rIns="91440" bIns="45720">
            <a:spAutoFit/>
          </a:bodyPr>
          <a:lstStyle/>
          <a:p>
            <a:r>
              <a:rPr lang="es-AR" sz="3000" i="1" dirty="0">
                <a:ln w="0"/>
                <a:solidFill>
                  <a:srgbClr val="558FA5"/>
                </a:solidFill>
                <a:latin typeface="Times New Roman" panose="02020603050405020304" pitchFamily="18" charset="0"/>
                <a:cs typeface="Times New Roman" panose="02020603050405020304" pitchFamily="18" charset="0"/>
              </a:rPr>
              <a:t>Humecta, tonifica </a:t>
            </a:r>
            <a:r>
              <a:rPr lang="es-ES" sz="2400" dirty="0">
                <a:ln w="0"/>
                <a:solidFill>
                  <a:srgbClr val="558FA5"/>
                </a:solidFill>
                <a:latin typeface="Arial" panose="020B0604020202020204" pitchFamily="34" charset="0"/>
                <a:cs typeface="Arial" panose="020B0604020202020204" pitchFamily="34" charset="0"/>
              </a:rPr>
              <a:t>y suaviza la piel</a:t>
            </a:r>
          </a:p>
        </p:txBody>
      </p:sp>
      <p:cxnSp>
        <p:nvCxnSpPr>
          <p:cNvPr id="12" name="Conector recto 11">
            <a:extLst>
              <a:ext uri="{FF2B5EF4-FFF2-40B4-BE49-F238E27FC236}">
                <a16:creationId xmlns:a16="http://schemas.microsoft.com/office/drawing/2014/main" id="{500581FC-9A97-FED3-E6BB-F1D89D5953AE}"/>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13" name="Picture 13">
            <a:extLst>
              <a:ext uri="{FF2B5EF4-FFF2-40B4-BE49-F238E27FC236}">
                <a16:creationId xmlns:a16="http://schemas.microsoft.com/office/drawing/2014/main" id="{8D084863-8E65-4CE0-A94A-D5E31300B587}"/>
              </a:ext>
            </a:extLst>
          </p:cNvPr>
          <p:cNvPicPr>
            <a:picLocks noChangeAspect="1"/>
          </p:cNvPicPr>
          <p:nvPr/>
        </p:nvPicPr>
        <p:blipFill>
          <a:blip r:embed="rId3"/>
          <a:stretch>
            <a:fillRect/>
          </a:stretch>
        </p:blipFill>
        <p:spPr>
          <a:xfrm>
            <a:off x="223206" y="6204864"/>
            <a:ext cx="700622" cy="508198"/>
          </a:xfrm>
          <a:prstGeom prst="rect">
            <a:avLst/>
          </a:prstGeom>
        </p:spPr>
      </p:pic>
      <p:cxnSp>
        <p:nvCxnSpPr>
          <p:cNvPr id="14" name="Conector recto 13">
            <a:extLst>
              <a:ext uri="{FF2B5EF4-FFF2-40B4-BE49-F238E27FC236}">
                <a16:creationId xmlns:a16="http://schemas.microsoft.com/office/drawing/2014/main" id="{05EE1577-4645-6B78-B6DB-9F91FD5F259C}"/>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11" name="CuadroTexto 10">
            <a:extLst>
              <a:ext uri="{FF2B5EF4-FFF2-40B4-BE49-F238E27FC236}">
                <a16:creationId xmlns:a16="http://schemas.microsoft.com/office/drawing/2014/main" id="{23E76F55-1D84-2DBF-638A-952F2AC462A2}"/>
              </a:ext>
            </a:extLst>
          </p:cNvPr>
          <p:cNvSpPr txBox="1"/>
          <p:nvPr/>
        </p:nvSpPr>
        <p:spPr>
          <a:xfrm>
            <a:off x="364576" y="3762491"/>
            <a:ext cx="5542594" cy="1077218"/>
          </a:xfrm>
          <a:custGeom>
            <a:avLst/>
            <a:gdLst>
              <a:gd name="connsiteX0" fmla="*/ 0 w 5542594"/>
              <a:gd name="connsiteY0" fmla="*/ 0 h 1077218"/>
              <a:gd name="connsiteX1" fmla="*/ 387982 w 5542594"/>
              <a:gd name="connsiteY1" fmla="*/ 0 h 1077218"/>
              <a:gd name="connsiteX2" fmla="*/ 997667 w 5542594"/>
              <a:gd name="connsiteY2" fmla="*/ 0 h 1077218"/>
              <a:gd name="connsiteX3" fmla="*/ 1496500 w 5542594"/>
              <a:gd name="connsiteY3" fmla="*/ 0 h 1077218"/>
              <a:gd name="connsiteX4" fmla="*/ 1884482 w 5542594"/>
              <a:gd name="connsiteY4" fmla="*/ 0 h 1077218"/>
              <a:gd name="connsiteX5" fmla="*/ 2272464 w 5542594"/>
              <a:gd name="connsiteY5" fmla="*/ 0 h 1077218"/>
              <a:gd name="connsiteX6" fmla="*/ 2660445 w 5542594"/>
              <a:gd name="connsiteY6" fmla="*/ 0 h 1077218"/>
              <a:gd name="connsiteX7" fmla="*/ 3214705 w 5542594"/>
              <a:gd name="connsiteY7" fmla="*/ 0 h 1077218"/>
              <a:gd name="connsiteX8" fmla="*/ 3824390 w 5542594"/>
              <a:gd name="connsiteY8" fmla="*/ 0 h 1077218"/>
              <a:gd name="connsiteX9" fmla="*/ 4378649 w 5542594"/>
              <a:gd name="connsiteY9" fmla="*/ 0 h 1077218"/>
              <a:gd name="connsiteX10" fmla="*/ 5043761 w 5542594"/>
              <a:gd name="connsiteY10" fmla="*/ 0 h 1077218"/>
              <a:gd name="connsiteX11" fmla="*/ 5542594 w 5542594"/>
              <a:gd name="connsiteY11" fmla="*/ 0 h 1077218"/>
              <a:gd name="connsiteX12" fmla="*/ 5542594 w 5542594"/>
              <a:gd name="connsiteY12" fmla="*/ 506292 h 1077218"/>
              <a:gd name="connsiteX13" fmla="*/ 5542594 w 5542594"/>
              <a:gd name="connsiteY13" fmla="*/ 1077218 h 1077218"/>
              <a:gd name="connsiteX14" fmla="*/ 4877483 w 5542594"/>
              <a:gd name="connsiteY14" fmla="*/ 1077218 h 1077218"/>
              <a:gd name="connsiteX15" fmla="*/ 4212371 w 5542594"/>
              <a:gd name="connsiteY15" fmla="*/ 1077218 h 1077218"/>
              <a:gd name="connsiteX16" fmla="*/ 3658112 w 5542594"/>
              <a:gd name="connsiteY16" fmla="*/ 1077218 h 1077218"/>
              <a:gd name="connsiteX17" fmla="*/ 3214705 w 5542594"/>
              <a:gd name="connsiteY17" fmla="*/ 1077218 h 1077218"/>
              <a:gd name="connsiteX18" fmla="*/ 2715871 w 5542594"/>
              <a:gd name="connsiteY18" fmla="*/ 1077218 h 1077218"/>
              <a:gd name="connsiteX19" fmla="*/ 2217038 w 5542594"/>
              <a:gd name="connsiteY19" fmla="*/ 1077218 h 1077218"/>
              <a:gd name="connsiteX20" fmla="*/ 1829056 w 5542594"/>
              <a:gd name="connsiteY20" fmla="*/ 1077218 h 1077218"/>
              <a:gd name="connsiteX21" fmla="*/ 1219371 w 5542594"/>
              <a:gd name="connsiteY21" fmla="*/ 1077218 h 1077218"/>
              <a:gd name="connsiteX22" fmla="*/ 665111 w 5542594"/>
              <a:gd name="connsiteY22" fmla="*/ 1077218 h 1077218"/>
              <a:gd name="connsiteX23" fmla="*/ 0 w 5542594"/>
              <a:gd name="connsiteY23" fmla="*/ 1077218 h 1077218"/>
              <a:gd name="connsiteX24" fmla="*/ 0 w 5542594"/>
              <a:gd name="connsiteY24" fmla="*/ 570926 h 1077218"/>
              <a:gd name="connsiteX25" fmla="*/ 0 w 5542594"/>
              <a:gd name="connsiteY25" fmla="*/ 0 h 10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42594" h="1077218" extrusionOk="0">
                <a:moveTo>
                  <a:pt x="0" y="0"/>
                </a:moveTo>
                <a:cubicBezTo>
                  <a:pt x="173524" y="-9423"/>
                  <a:pt x="201443" y="10251"/>
                  <a:pt x="387982" y="0"/>
                </a:cubicBezTo>
                <a:cubicBezTo>
                  <a:pt x="574521" y="-10251"/>
                  <a:pt x="739583" y="61271"/>
                  <a:pt x="997667" y="0"/>
                </a:cubicBezTo>
                <a:cubicBezTo>
                  <a:pt x="1255752" y="-61271"/>
                  <a:pt x="1348867" y="40332"/>
                  <a:pt x="1496500" y="0"/>
                </a:cubicBezTo>
                <a:cubicBezTo>
                  <a:pt x="1644133" y="-40332"/>
                  <a:pt x="1796827" y="15496"/>
                  <a:pt x="1884482" y="0"/>
                </a:cubicBezTo>
                <a:cubicBezTo>
                  <a:pt x="1972137" y="-15496"/>
                  <a:pt x="2103965" y="5407"/>
                  <a:pt x="2272464" y="0"/>
                </a:cubicBezTo>
                <a:cubicBezTo>
                  <a:pt x="2440963" y="-5407"/>
                  <a:pt x="2503590" y="22735"/>
                  <a:pt x="2660445" y="0"/>
                </a:cubicBezTo>
                <a:cubicBezTo>
                  <a:pt x="2817300" y="-22735"/>
                  <a:pt x="3079731" y="24236"/>
                  <a:pt x="3214705" y="0"/>
                </a:cubicBezTo>
                <a:cubicBezTo>
                  <a:pt x="3349679" y="-24236"/>
                  <a:pt x="3564630" y="22662"/>
                  <a:pt x="3824390" y="0"/>
                </a:cubicBezTo>
                <a:cubicBezTo>
                  <a:pt x="4084150" y="-22662"/>
                  <a:pt x="4251695" y="52853"/>
                  <a:pt x="4378649" y="0"/>
                </a:cubicBezTo>
                <a:cubicBezTo>
                  <a:pt x="4505603" y="-52853"/>
                  <a:pt x="4864064" y="36506"/>
                  <a:pt x="5043761" y="0"/>
                </a:cubicBezTo>
                <a:cubicBezTo>
                  <a:pt x="5223458" y="-36506"/>
                  <a:pt x="5416382" y="13320"/>
                  <a:pt x="5542594" y="0"/>
                </a:cubicBezTo>
                <a:cubicBezTo>
                  <a:pt x="5588442" y="117269"/>
                  <a:pt x="5533938" y="367116"/>
                  <a:pt x="5542594" y="506292"/>
                </a:cubicBezTo>
                <a:cubicBezTo>
                  <a:pt x="5551250" y="645468"/>
                  <a:pt x="5476204" y="935278"/>
                  <a:pt x="5542594" y="1077218"/>
                </a:cubicBezTo>
                <a:cubicBezTo>
                  <a:pt x="5342149" y="1101832"/>
                  <a:pt x="5176626" y="1012382"/>
                  <a:pt x="4877483" y="1077218"/>
                </a:cubicBezTo>
                <a:cubicBezTo>
                  <a:pt x="4578340" y="1142054"/>
                  <a:pt x="4494933" y="1068857"/>
                  <a:pt x="4212371" y="1077218"/>
                </a:cubicBezTo>
                <a:cubicBezTo>
                  <a:pt x="3929809" y="1085579"/>
                  <a:pt x="3824813" y="1020342"/>
                  <a:pt x="3658112" y="1077218"/>
                </a:cubicBezTo>
                <a:cubicBezTo>
                  <a:pt x="3491411" y="1134094"/>
                  <a:pt x="3406687" y="1040793"/>
                  <a:pt x="3214705" y="1077218"/>
                </a:cubicBezTo>
                <a:cubicBezTo>
                  <a:pt x="3022723" y="1113643"/>
                  <a:pt x="2874555" y="1066324"/>
                  <a:pt x="2715871" y="1077218"/>
                </a:cubicBezTo>
                <a:cubicBezTo>
                  <a:pt x="2557187" y="1088112"/>
                  <a:pt x="2337886" y="1059614"/>
                  <a:pt x="2217038" y="1077218"/>
                </a:cubicBezTo>
                <a:cubicBezTo>
                  <a:pt x="2096190" y="1094822"/>
                  <a:pt x="1972908" y="1076257"/>
                  <a:pt x="1829056" y="1077218"/>
                </a:cubicBezTo>
                <a:cubicBezTo>
                  <a:pt x="1685204" y="1078179"/>
                  <a:pt x="1514022" y="1042038"/>
                  <a:pt x="1219371" y="1077218"/>
                </a:cubicBezTo>
                <a:cubicBezTo>
                  <a:pt x="924720" y="1112398"/>
                  <a:pt x="809134" y="1012556"/>
                  <a:pt x="665111" y="1077218"/>
                </a:cubicBezTo>
                <a:cubicBezTo>
                  <a:pt x="521088" y="1141880"/>
                  <a:pt x="280624" y="1008751"/>
                  <a:pt x="0" y="1077218"/>
                </a:cubicBezTo>
                <a:cubicBezTo>
                  <a:pt x="-17118" y="891482"/>
                  <a:pt x="3978" y="799812"/>
                  <a:pt x="0" y="570926"/>
                </a:cubicBezTo>
                <a:cubicBezTo>
                  <a:pt x="-3978" y="342040"/>
                  <a:pt x="57876" y="220190"/>
                  <a:pt x="0" y="0"/>
                </a:cubicBezTo>
                <a:close/>
              </a:path>
            </a:pathLst>
          </a:custGeom>
          <a:noFill/>
          <a:ln>
            <a:noFill/>
            <a:extLst>
              <a:ext uri="{C807C97D-BFC1-408E-A445-0C87EB9F89A2}">
                <ask:lineSketchStyleProps xmlns:ask="http://schemas.microsoft.com/office/drawing/2018/sketchyshapes" sd="241382839">
                  <a:prstGeom prst="rect">
                    <a:avLst/>
                  </a:prstGeom>
                  <ask:type>
                    <ask:lineSketchScribble/>
                  </ask:type>
                </ask:lineSketchStyleProps>
              </a:ext>
            </a:extLst>
          </a:ln>
        </p:spPr>
        <p:txBody>
          <a:bodyPr wrap="square">
            <a:spAutoFit/>
          </a:bodyPr>
          <a:lstStyle/>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Acción modeladora y anticelulitis.</a:t>
            </a:r>
          </a:p>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Estimula la producción de colágeno.</a:t>
            </a:r>
          </a:p>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Ayuda a disminuir los depósitos de grasa.</a:t>
            </a:r>
          </a:p>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Acción </a:t>
            </a:r>
            <a:r>
              <a:rPr lang="es-ES" sz="1600" dirty="0" err="1">
                <a:solidFill>
                  <a:srgbClr val="96938B"/>
                </a:solidFill>
                <a:latin typeface="Times New Roman" panose="02020603050405020304" pitchFamily="18" charset="0"/>
                <a:cs typeface="Times New Roman" panose="02020603050405020304" pitchFamily="18" charset="0"/>
              </a:rPr>
              <a:t>anti-age</a:t>
            </a:r>
            <a:r>
              <a:rPr lang="es-ES" sz="1600" dirty="0">
                <a:solidFill>
                  <a:srgbClr val="96938B"/>
                </a:solidFill>
                <a:latin typeface="Times New Roman" panose="02020603050405020304" pitchFamily="18" charset="0"/>
                <a:cs typeface="Times New Roman" panose="02020603050405020304" pitchFamily="18" charset="0"/>
              </a:rPr>
              <a:t>. </a:t>
            </a:r>
          </a:p>
        </p:txBody>
      </p:sp>
      <p:sp>
        <p:nvSpPr>
          <p:cNvPr id="16" name="CuadroTexto 15">
            <a:extLst>
              <a:ext uri="{FF2B5EF4-FFF2-40B4-BE49-F238E27FC236}">
                <a16:creationId xmlns:a16="http://schemas.microsoft.com/office/drawing/2014/main" id="{BEFF0542-7A8B-37EF-9E87-2130407D3CAC}"/>
              </a:ext>
            </a:extLst>
          </p:cNvPr>
          <p:cNvSpPr txBox="1"/>
          <p:nvPr/>
        </p:nvSpPr>
        <p:spPr>
          <a:xfrm>
            <a:off x="1262962" y="6197353"/>
            <a:ext cx="5586407" cy="461665"/>
          </a:xfrm>
          <a:prstGeom prst="rect">
            <a:avLst/>
          </a:prstGeom>
          <a:noFill/>
        </p:spPr>
        <p:txBody>
          <a:bodyPr wrap="square">
            <a:spAutoFit/>
          </a:bodyPr>
          <a:lstStyle/>
          <a:p>
            <a:r>
              <a:rPr lang="es-ES" sz="1200" dirty="0">
                <a:solidFill>
                  <a:srgbClr val="96938B"/>
                </a:solidFill>
                <a:latin typeface="Arial" panose="020B0604020202020204" pitchFamily="34" charset="0"/>
                <a:ea typeface="Times New Roman" panose="02020603050405020304" pitchFamily="18" charset="0"/>
                <a:cs typeface="Arial" panose="020B0604020202020204" pitchFamily="34" charset="0"/>
              </a:rPr>
              <a:t>Esta oferta puede solicitarse dentro del pedido mínimo. </a:t>
            </a:r>
          </a:p>
          <a:p>
            <a:r>
              <a:rPr lang="es-ES" sz="1200" dirty="0">
                <a:solidFill>
                  <a:srgbClr val="96938B"/>
                </a:solidFill>
                <a:latin typeface="Arial" panose="020B0604020202020204" pitchFamily="34" charset="0"/>
                <a:ea typeface="Times New Roman" panose="02020603050405020304" pitchFamily="18" charset="0"/>
                <a:cs typeface="Arial" panose="020B0604020202020204" pitchFamily="34" charset="0"/>
              </a:rPr>
              <a:t>VIGENCIA: Período 3 de 2024. Hasta agotar stock.</a:t>
            </a:r>
            <a:endParaRPr lang="es-AR" sz="1200" dirty="0">
              <a:solidFill>
                <a:srgbClr val="96938B"/>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Rectángulo: esquinas redondeadas 4">
            <a:extLst>
              <a:ext uri="{FF2B5EF4-FFF2-40B4-BE49-F238E27FC236}">
                <a16:creationId xmlns:a16="http://schemas.microsoft.com/office/drawing/2014/main" id="{7E110EA6-7DBE-8B8F-474D-0198B400433F}"/>
              </a:ext>
            </a:extLst>
          </p:cNvPr>
          <p:cNvSpPr/>
          <p:nvPr/>
        </p:nvSpPr>
        <p:spPr>
          <a:xfrm>
            <a:off x="898018" y="1707114"/>
            <a:ext cx="2614176" cy="799154"/>
          </a:xfrm>
          <a:prstGeom prst="roundRect">
            <a:avLst>
              <a:gd name="adj" fmla="val 19268"/>
            </a:avLst>
          </a:prstGeom>
          <a:noFill/>
          <a:ln>
            <a:solidFill>
              <a:srgbClr val="558FA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sz="4400" dirty="0">
                <a:solidFill>
                  <a:srgbClr val="558FA5"/>
                </a:solidFill>
                <a:latin typeface="Arial" panose="020B0604020202020204" pitchFamily="34" charset="0"/>
                <a:cs typeface="Arial" panose="020B0604020202020204" pitchFamily="34" charset="0"/>
              </a:rPr>
              <a:t>$ 29.000</a:t>
            </a:r>
            <a:endParaRPr lang="es-AR" sz="4400" dirty="0">
              <a:solidFill>
                <a:srgbClr val="558FA5"/>
              </a:solidFill>
              <a:latin typeface="Abadi Extra Light" panose="020B0204020104020204" pitchFamily="34" charset="0"/>
            </a:endParaRPr>
          </a:p>
        </p:txBody>
      </p:sp>
      <p:sp>
        <p:nvSpPr>
          <p:cNvPr id="4" name="CuadroTexto 3">
            <a:extLst>
              <a:ext uri="{FF2B5EF4-FFF2-40B4-BE49-F238E27FC236}">
                <a16:creationId xmlns:a16="http://schemas.microsoft.com/office/drawing/2014/main" id="{5B8CFF56-2A28-5C59-66E7-F03742833602}"/>
              </a:ext>
            </a:extLst>
          </p:cNvPr>
          <p:cNvSpPr txBox="1"/>
          <p:nvPr/>
        </p:nvSpPr>
        <p:spPr>
          <a:xfrm>
            <a:off x="594113" y="1172668"/>
            <a:ext cx="3255655" cy="400110"/>
          </a:xfrm>
          <a:prstGeom prst="rect">
            <a:avLst/>
          </a:prstGeom>
          <a:noFill/>
        </p:spPr>
        <p:txBody>
          <a:bodyPr wrap="square">
            <a:spAutoFit/>
          </a:bodyPr>
          <a:lstStyle/>
          <a:p>
            <a:pPr algn="ctr"/>
            <a:r>
              <a:rPr lang="es-ES" sz="2000" dirty="0">
                <a:solidFill>
                  <a:srgbClr val="97938C"/>
                </a:solidFill>
                <a:latin typeface="NHaasGroteskDSPro-55Rg"/>
              </a:rPr>
              <a:t>SHAPING FLUID 100G</a:t>
            </a:r>
            <a:endParaRPr lang="it-IT" sz="2000" dirty="0">
              <a:solidFill>
                <a:srgbClr val="97938C"/>
              </a:solidFill>
              <a:latin typeface="NHaasGroteskDSPro-55Rg"/>
            </a:endParaRPr>
          </a:p>
        </p:txBody>
      </p:sp>
      <p:cxnSp>
        <p:nvCxnSpPr>
          <p:cNvPr id="26" name="Conector recto 25">
            <a:extLst>
              <a:ext uri="{FF2B5EF4-FFF2-40B4-BE49-F238E27FC236}">
                <a16:creationId xmlns:a16="http://schemas.microsoft.com/office/drawing/2014/main" id="{8F749888-4112-FBFB-74F2-59C1198D8122}"/>
              </a:ext>
            </a:extLst>
          </p:cNvPr>
          <p:cNvCxnSpPr>
            <a:cxnSpLocks/>
          </p:cNvCxnSpPr>
          <p:nvPr/>
        </p:nvCxnSpPr>
        <p:spPr>
          <a:xfrm>
            <a:off x="1560753" y="2797465"/>
            <a:ext cx="1322377"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8" name="Elipse 7">
            <a:extLst>
              <a:ext uri="{FF2B5EF4-FFF2-40B4-BE49-F238E27FC236}">
                <a16:creationId xmlns:a16="http://schemas.microsoft.com/office/drawing/2014/main" id="{40F8B35A-A7A2-73CB-5E7C-AFE77E875280}"/>
              </a:ext>
            </a:extLst>
          </p:cNvPr>
          <p:cNvSpPr/>
          <p:nvPr/>
        </p:nvSpPr>
        <p:spPr>
          <a:xfrm>
            <a:off x="3709083" y="1626105"/>
            <a:ext cx="1132648" cy="1055903"/>
          </a:xfrm>
          <a:prstGeom prst="ellipse">
            <a:avLst/>
          </a:prstGeom>
          <a:solidFill>
            <a:srgbClr val="E9F0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sz="2000" dirty="0">
              <a:solidFill>
                <a:schemeClr val="bg2"/>
              </a:solidFill>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8AA1A411-F38C-8DCB-A1CB-FE4AF31324D7}"/>
              </a:ext>
            </a:extLst>
          </p:cNvPr>
          <p:cNvSpPr txBox="1"/>
          <p:nvPr/>
        </p:nvSpPr>
        <p:spPr>
          <a:xfrm>
            <a:off x="3784220" y="1668257"/>
            <a:ext cx="965813" cy="553998"/>
          </a:xfrm>
          <a:prstGeom prst="rect">
            <a:avLst/>
          </a:prstGeom>
          <a:noFill/>
        </p:spPr>
        <p:txBody>
          <a:bodyPr wrap="square" rtlCol="0">
            <a:spAutoFit/>
          </a:bodyPr>
          <a:lstStyle/>
          <a:p>
            <a:pPr algn="ctr"/>
            <a:r>
              <a:rPr lang="es-ES" sz="3000" dirty="0">
                <a:solidFill>
                  <a:srgbClr val="558FA5"/>
                </a:solidFill>
              </a:rPr>
              <a:t>35%</a:t>
            </a:r>
          </a:p>
        </p:txBody>
      </p:sp>
      <p:sp>
        <p:nvSpPr>
          <p:cNvPr id="10" name="CuadroTexto 9">
            <a:extLst>
              <a:ext uri="{FF2B5EF4-FFF2-40B4-BE49-F238E27FC236}">
                <a16:creationId xmlns:a16="http://schemas.microsoft.com/office/drawing/2014/main" id="{C86E3D2A-F50E-D535-2AC7-40788E0166D2}"/>
              </a:ext>
            </a:extLst>
          </p:cNvPr>
          <p:cNvSpPr txBox="1"/>
          <p:nvPr/>
        </p:nvSpPr>
        <p:spPr>
          <a:xfrm>
            <a:off x="3723277" y="1993443"/>
            <a:ext cx="1254467" cy="584775"/>
          </a:xfrm>
          <a:prstGeom prst="rect">
            <a:avLst/>
          </a:prstGeom>
          <a:noFill/>
        </p:spPr>
        <p:txBody>
          <a:bodyPr wrap="square" rtlCol="0">
            <a:spAutoFit/>
          </a:bodyPr>
          <a:lstStyle/>
          <a:p>
            <a:r>
              <a:rPr lang="es-ES" sz="3200" dirty="0">
                <a:solidFill>
                  <a:srgbClr val="558FA5"/>
                </a:solidFill>
              </a:rPr>
              <a:t>DESC</a:t>
            </a:r>
            <a:r>
              <a:rPr lang="es-ES" sz="2400" dirty="0">
                <a:solidFill>
                  <a:srgbClr val="558FA5"/>
                </a:solidFill>
              </a:rPr>
              <a:t>.</a:t>
            </a:r>
            <a:endParaRPr lang="es-ES" sz="3200" dirty="0">
              <a:solidFill>
                <a:srgbClr val="558FA5"/>
              </a:solidFill>
            </a:endParaRPr>
          </a:p>
        </p:txBody>
      </p:sp>
    </p:spTree>
    <p:extLst>
      <p:ext uri="{BB962C8B-B14F-4D97-AF65-F5344CB8AC3E}">
        <p14:creationId xmlns:p14="http://schemas.microsoft.com/office/powerpoint/2010/main" val="2844009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1000" fill="hold"/>
                                        <p:tgtEl>
                                          <p:spTgt spid="26"/>
                                        </p:tgtEl>
                                        <p:attrNameLst>
                                          <p:attrName>ppt_w</p:attrName>
                                        </p:attrNameLst>
                                      </p:cBhvr>
                                      <p:tavLst>
                                        <p:tav tm="0">
                                          <p:val>
                                            <p:fltVal val="0"/>
                                          </p:val>
                                        </p:tav>
                                        <p:tav tm="100000">
                                          <p:val>
                                            <p:strVal val="#ppt_w"/>
                                          </p:val>
                                        </p:tav>
                                      </p:tavLst>
                                    </p:anim>
                                    <p:anim calcmode="lin" valueType="num">
                                      <p:cBhvr>
                                        <p:cTn id="26" dur="1000" fill="hold"/>
                                        <p:tgtEl>
                                          <p:spTgt spid="26"/>
                                        </p:tgtEl>
                                        <p:attrNameLst>
                                          <p:attrName>ppt_h</p:attrName>
                                        </p:attrNameLst>
                                      </p:cBhvr>
                                      <p:tavLst>
                                        <p:tav tm="0">
                                          <p:val>
                                            <p:fltVal val="0"/>
                                          </p:val>
                                        </p:tav>
                                        <p:tav tm="100000">
                                          <p:val>
                                            <p:strVal val="#ppt_h"/>
                                          </p:val>
                                        </p:tav>
                                      </p:tavLst>
                                    </p:anim>
                                    <p:anim calcmode="lin" valueType="num">
                                      <p:cBhvr>
                                        <p:cTn id="27" dur="1000" fill="hold"/>
                                        <p:tgtEl>
                                          <p:spTgt spid="26"/>
                                        </p:tgtEl>
                                        <p:attrNameLst>
                                          <p:attrName>style.rotation</p:attrName>
                                        </p:attrNameLst>
                                      </p:cBhvr>
                                      <p:tavLst>
                                        <p:tav tm="0">
                                          <p:val>
                                            <p:fltVal val="90"/>
                                          </p:val>
                                        </p:tav>
                                        <p:tav tm="100000">
                                          <p:val>
                                            <p:fltVal val="0"/>
                                          </p:val>
                                        </p:tav>
                                      </p:tavLst>
                                    </p:anim>
                                    <p:animEffect transition="in" filter="fade">
                                      <p:cBhvr>
                                        <p:cTn id="28" dur="1000"/>
                                        <p:tgtEl>
                                          <p:spTgt spid="2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1000" fill="hold"/>
                                        <p:tgtEl>
                                          <p:spTgt spid="5"/>
                                        </p:tgtEl>
                                        <p:attrNameLst>
                                          <p:attrName>ppt_w</p:attrName>
                                        </p:attrNameLst>
                                      </p:cBhvr>
                                      <p:tavLst>
                                        <p:tav tm="0">
                                          <p:val>
                                            <p:fltVal val="0"/>
                                          </p:val>
                                        </p:tav>
                                        <p:tav tm="100000">
                                          <p:val>
                                            <p:strVal val="#ppt_w"/>
                                          </p:val>
                                        </p:tav>
                                      </p:tavLst>
                                    </p:anim>
                                    <p:anim calcmode="lin" valueType="num">
                                      <p:cBhvr>
                                        <p:cTn id="32" dur="1000" fill="hold"/>
                                        <p:tgtEl>
                                          <p:spTgt spid="5"/>
                                        </p:tgtEl>
                                        <p:attrNameLst>
                                          <p:attrName>ppt_h</p:attrName>
                                        </p:attrNameLst>
                                      </p:cBhvr>
                                      <p:tavLst>
                                        <p:tav tm="0">
                                          <p:val>
                                            <p:fltVal val="0"/>
                                          </p:val>
                                        </p:tav>
                                        <p:tav tm="100000">
                                          <p:val>
                                            <p:strVal val="#ppt_h"/>
                                          </p:val>
                                        </p:tav>
                                      </p:tavLst>
                                    </p:anim>
                                    <p:anim calcmode="lin" valueType="num">
                                      <p:cBhvr>
                                        <p:cTn id="33" dur="1000" fill="hold"/>
                                        <p:tgtEl>
                                          <p:spTgt spid="5"/>
                                        </p:tgtEl>
                                        <p:attrNameLst>
                                          <p:attrName>style.rotation</p:attrName>
                                        </p:attrNameLst>
                                      </p:cBhvr>
                                      <p:tavLst>
                                        <p:tav tm="0">
                                          <p:val>
                                            <p:fltVal val="90"/>
                                          </p:val>
                                        </p:tav>
                                        <p:tav tm="100000">
                                          <p:val>
                                            <p:fltVal val="0"/>
                                          </p:val>
                                        </p:tav>
                                      </p:tavLst>
                                    </p:anim>
                                    <p:animEffect transition="in" filter="fade">
                                      <p:cBhvr>
                                        <p:cTn id="34" dur="1000"/>
                                        <p:tgtEl>
                                          <p:spTgt spid="5"/>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ppt_w</p:attrName>
                                        </p:attrNameLst>
                                      </p:cBhvr>
                                      <p:tavLst>
                                        <p:tav tm="0">
                                          <p:val>
                                            <p:fltVal val="0"/>
                                          </p:val>
                                        </p:tav>
                                        <p:tav tm="100000">
                                          <p:val>
                                            <p:strVal val="#ppt_w"/>
                                          </p:val>
                                        </p:tav>
                                      </p:tavLst>
                                    </p:anim>
                                    <p:anim calcmode="lin" valueType="num">
                                      <p:cBhvr>
                                        <p:cTn id="50" dur="1000" fill="hold"/>
                                        <p:tgtEl>
                                          <p:spTgt spid="8"/>
                                        </p:tgtEl>
                                        <p:attrNameLst>
                                          <p:attrName>ppt_h</p:attrName>
                                        </p:attrNameLst>
                                      </p:cBhvr>
                                      <p:tavLst>
                                        <p:tav tm="0">
                                          <p:val>
                                            <p:fltVal val="0"/>
                                          </p:val>
                                        </p:tav>
                                        <p:tav tm="100000">
                                          <p:val>
                                            <p:strVal val="#ppt_h"/>
                                          </p:val>
                                        </p:tav>
                                      </p:tavLst>
                                    </p:anim>
                                    <p:anim calcmode="lin" valueType="num">
                                      <p:cBhvr>
                                        <p:cTn id="51" dur="1000" fill="hold"/>
                                        <p:tgtEl>
                                          <p:spTgt spid="8"/>
                                        </p:tgtEl>
                                        <p:attrNameLst>
                                          <p:attrName>style.rotation</p:attrName>
                                        </p:attrNameLst>
                                      </p:cBhvr>
                                      <p:tavLst>
                                        <p:tav tm="0">
                                          <p:val>
                                            <p:fltVal val="90"/>
                                          </p:val>
                                        </p:tav>
                                        <p:tav tm="100000">
                                          <p:val>
                                            <p:fltVal val="0"/>
                                          </p:val>
                                        </p:tav>
                                      </p:tavLst>
                                    </p:anim>
                                    <p:animEffect transition="in" filter="fade">
                                      <p:cBhvr>
                                        <p:cTn id="5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5" grpId="0" animBg="1"/>
      <p:bldP spid="4" grpId="0"/>
      <p:bldP spid="8" grpId="0" animBg="1"/>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14 CuadroTexto">
            <a:extLst>
              <a:ext uri="{FF2B5EF4-FFF2-40B4-BE49-F238E27FC236}">
                <a16:creationId xmlns:a16="http://schemas.microsoft.com/office/drawing/2014/main" id="{2E5DFF94-130A-E480-D818-543237E8E93A}"/>
              </a:ext>
            </a:extLst>
          </p:cNvPr>
          <p:cNvSpPr txBox="1"/>
          <p:nvPr/>
        </p:nvSpPr>
        <p:spPr>
          <a:xfrm>
            <a:off x="800147" y="2594655"/>
            <a:ext cx="2885423" cy="492443"/>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tabLst/>
              <a:defRPr/>
            </a:pPr>
            <a:r>
              <a:rPr lang="es-ES" sz="2600" dirty="0">
                <a:solidFill>
                  <a:srgbClr val="97938C"/>
                </a:solidFill>
                <a:latin typeface="NHaasGroteskDSPro-55Rg"/>
              </a:rPr>
              <a:t>$35.500</a:t>
            </a:r>
          </a:p>
        </p:txBody>
      </p:sp>
      <p:sp>
        <p:nvSpPr>
          <p:cNvPr id="7" name="Rectángulo 6">
            <a:extLst>
              <a:ext uri="{FF2B5EF4-FFF2-40B4-BE49-F238E27FC236}">
                <a16:creationId xmlns:a16="http://schemas.microsoft.com/office/drawing/2014/main" id="{26EC8447-7311-17A2-12D3-B2BDA6610E4E}"/>
              </a:ext>
            </a:extLst>
          </p:cNvPr>
          <p:cNvSpPr/>
          <p:nvPr/>
        </p:nvSpPr>
        <p:spPr>
          <a:xfrm>
            <a:off x="223206" y="3322143"/>
            <a:ext cx="6541714" cy="707886"/>
          </a:xfrm>
          <a:prstGeom prst="rect">
            <a:avLst/>
          </a:prstGeom>
          <a:noFill/>
        </p:spPr>
        <p:txBody>
          <a:bodyPr wrap="square" lIns="91440" tIns="45720" rIns="91440" bIns="45720">
            <a:spAutoFit/>
          </a:bodyPr>
          <a:lstStyle/>
          <a:p>
            <a:r>
              <a:rPr lang="es-ES" sz="3200" dirty="0">
                <a:ln w="0"/>
                <a:solidFill>
                  <a:srgbClr val="FF8E5D"/>
                </a:solidFill>
                <a:latin typeface="Arial" panose="020B0604020202020204" pitchFamily="34" charset="0"/>
                <a:cs typeface="Arial" panose="020B0604020202020204" pitchFamily="34" charset="0"/>
              </a:rPr>
              <a:t>Dulces </a:t>
            </a:r>
            <a:r>
              <a:rPr lang="es-ES" sz="4000" i="1" dirty="0">
                <a:ln w="0"/>
                <a:solidFill>
                  <a:srgbClr val="FF8E5D"/>
                </a:solidFill>
                <a:latin typeface="Times New Roman" panose="02020603050405020304" pitchFamily="18" charset="0"/>
                <a:cs typeface="Times New Roman" panose="02020603050405020304" pitchFamily="18" charset="0"/>
              </a:rPr>
              <a:t>sueños</a:t>
            </a:r>
            <a:endParaRPr lang="es-ES" sz="4000" b="0" i="1" cap="none" spc="0" dirty="0">
              <a:ln w="0"/>
              <a:solidFill>
                <a:srgbClr val="FF8E5D"/>
              </a:solidFill>
              <a:latin typeface="Times New Roman" panose="02020603050405020304" pitchFamily="18" charset="0"/>
              <a:cs typeface="Times New Roman" panose="02020603050405020304" pitchFamily="18" charset="0"/>
            </a:endParaRPr>
          </a:p>
        </p:txBody>
      </p:sp>
      <p:cxnSp>
        <p:nvCxnSpPr>
          <p:cNvPr id="12" name="Conector recto 11">
            <a:extLst>
              <a:ext uri="{FF2B5EF4-FFF2-40B4-BE49-F238E27FC236}">
                <a16:creationId xmlns:a16="http://schemas.microsoft.com/office/drawing/2014/main" id="{500581FC-9A97-FED3-E6BB-F1D89D5953AE}"/>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13" name="Picture 13">
            <a:extLst>
              <a:ext uri="{FF2B5EF4-FFF2-40B4-BE49-F238E27FC236}">
                <a16:creationId xmlns:a16="http://schemas.microsoft.com/office/drawing/2014/main" id="{8D084863-8E65-4CE0-A94A-D5E31300B587}"/>
              </a:ext>
            </a:extLst>
          </p:cNvPr>
          <p:cNvPicPr>
            <a:picLocks noChangeAspect="1"/>
          </p:cNvPicPr>
          <p:nvPr/>
        </p:nvPicPr>
        <p:blipFill>
          <a:blip r:embed="rId3"/>
          <a:stretch>
            <a:fillRect/>
          </a:stretch>
        </p:blipFill>
        <p:spPr>
          <a:xfrm>
            <a:off x="223206" y="6204864"/>
            <a:ext cx="700622" cy="508198"/>
          </a:xfrm>
          <a:prstGeom prst="rect">
            <a:avLst/>
          </a:prstGeom>
        </p:spPr>
      </p:pic>
      <p:cxnSp>
        <p:nvCxnSpPr>
          <p:cNvPr id="14" name="Conector recto 13">
            <a:extLst>
              <a:ext uri="{FF2B5EF4-FFF2-40B4-BE49-F238E27FC236}">
                <a16:creationId xmlns:a16="http://schemas.microsoft.com/office/drawing/2014/main" id="{05EE1577-4645-6B78-B6DB-9F91FD5F259C}"/>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11" name="CuadroTexto 10">
            <a:extLst>
              <a:ext uri="{FF2B5EF4-FFF2-40B4-BE49-F238E27FC236}">
                <a16:creationId xmlns:a16="http://schemas.microsoft.com/office/drawing/2014/main" id="{23E76F55-1D84-2DBF-638A-952F2AC462A2}"/>
              </a:ext>
            </a:extLst>
          </p:cNvPr>
          <p:cNvSpPr txBox="1"/>
          <p:nvPr/>
        </p:nvSpPr>
        <p:spPr>
          <a:xfrm>
            <a:off x="174510" y="3928972"/>
            <a:ext cx="6697880" cy="1077218"/>
          </a:xfrm>
          <a:custGeom>
            <a:avLst/>
            <a:gdLst>
              <a:gd name="connsiteX0" fmla="*/ 0 w 6697880"/>
              <a:gd name="connsiteY0" fmla="*/ 0 h 1077218"/>
              <a:gd name="connsiteX1" fmla="*/ 357220 w 6697880"/>
              <a:gd name="connsiteY1" fmla="*/ 0 h 1077218"/>
              <a:gd name="connsiteX2" fmla="*/ 982356 w 6697880"/>
              <a:gd name="connsiteY2" fmla="*/ 0 h 1077218"/>
              <a:gd name="connsiteX3" fmla="*/ 1473534 w 6697880"/>
              <a:gd name="connsiteY3" fmla="*/ 0 h 1077218"/>
              <a:gd name="connsiteX4" fmla="*/ 1830754 w 6697880"/>
              <a:gd name="connsiteY4" fmla="*/ 0 h 1077218"/>
              <a:gd name="connsiteX5" fmla="*/ 2187974 w 6697880"/>
              <a:gd name="connsiteY5" fmla="*/ 0 h 1077218"/>
              <a:gd name="connsiteX6" fmla="*/ 2545194 w 6697880"/>
              <a:gd name="connsiteY6" fmla="*/ 0 h 1077218"/>
              <a:gd name="connsiteX7" fmla="*/ 3103351 w 6697880"/>
              <a:gd name="connsiteY7" fmla="*/ 0 h 1077218"/>
              <a:gd name="connsiteX8" fmla="*/ 3728487 w 6697880"/>
              <a:gd name="connsiteY8" fmla="*/ 0 h 1077218"/>
              <a:gd name="connsiteX9" fmla="*/ 4286643 w 6697880"/>
              <a:gd name="connsiteY9" fmla="*/ 0 h 1077218"/>
              <a:gd name="connsiteX10" fmla="*/ 4978757 w 6697880"/>
              <a:gd name="connsiteY10" fmla="*/ 0 h 1077218"/>
              <a:gd name="connsiteX11" fmla="*/ 5670872 w 6697880"/>
              <a:gd name="connsiteY11" fmla="*/ 0 h 1077218"/>
              <a:gd name="connsiteX12" fmla="*/ 6028092 w 6697880"/>
              <a:gd name="connsiteY12" fmla="*/ 0 h 1077218"/>
              <a:gd name="connsiteX13" fmla="*/ 6697880 w 6697880"/>
              <a:gd name="connsiteY13" fmla="*/ 0 h 1077218"/>
              <a:gd name="connsiteX14" fmla="*/ 6697880 w 6697880"/>
              <a:gd name="connsiteY14" fmla="*/ 527837 h 1077218"/>
              <a:gd name="connsiteX15" fmla="*/ 6697880 w 6697880"/>
              <a:gd name="connsiteY15" fmla="*/ 1077218 h 1077218"/>
              <a:gd name="connsiteX16" fmla="*/ 6273681 w 6697880"/>
              <a:gd name="connsiteY16" fmla="*/ 1077218 h 1077218"/>
              <a:gd name="connsiteX17" fmla="*/ 5849482 w 6697880"/>
              <a:gd name="connsiteY17" fmla="*/ 1077218 h 1077218"/>
              <a:gd name="connsiteX18" fmla="*/ 5358304 w 6697880"/>
              <a:gd name="connsiteY18" fmla="*/ 1077218 h 1077218"/>
              <a:gd name="connsiteX19" fmla="*/ 4867126 w 6697880"/>
              <a:gd name="connsiteY19" fmla="*/ 1077218 h 1077218"/>
              <a:gd name="connsiteX20" fmla="*/ 4509906 w 6697880"/>
              <a:gd name="connsiteY20" fmla="*/ 1077218 h 1077218"/>
              <a:gd name="connsiteX21" fmla="*/ 3884770 w 6697880"/>
              <a:gd name="connsiteY21" fmla="*/ 1077218 h 1077218"/>
              <a:gd name="connsiteX22" fmla="*/ 3326614 w 6697880"/>
              <a:gd name="connsiteY22" fmla="*/ 1077218 h 1077218"/>
              <a:gd name="connsiteX23" fmla="*/ 2969393 w 6697880"/>
              <a:gd name="connsiteY23" fmla="*/ 1077218 h 1077218"/>
              <a:gd name="connsiteX24" fmla="*/ 2612173 w 6697880"/>
              <a:gd name="connsiteY24" fmla="*/ 1077218 h 1077218"/>
              <a:gd name="connsiteX25" fmla="*/ 1987038 w 6697880"/>
              <a:gd name="connsiteY25" fmla="*/ 1077218 h 1077218"/>
              <a:gd name="connsiteX26" fmla="*/ 1629817 w 6697880"/>
              <a:gd name="connsiteY26" fmla="*/ 1077218 h 1077218"/>
              <a:gd name="connsiteX27" fmla="*/ 1071661 w 6697880"/>
              <a:gd name="connsiteY27" fmla="*/ 1077218 h 1077218"/>
              <a:gd name="connsiteX28" fmla="*/ 0 w 6697880"/>
              <a:gd name="connsiteY28" fmla="*/ 1077218 h 1077218"/>
              <a:gd name="connsiteX29" fmla="*/ 0 w 6697880"/>
              <a:gd name="connsiteY29" fmla="*/ 570926 h 1077218"/>
              <a:gd name="connsiteX30" fmla="*/ 0 w 6697880"/>
              <a:gd name="connsiteY30" fmla="*/ 0 h 10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697880" h="1077218" extrusionOk="0">
                <a:moveTo>
                  <a:pt x="0" y="0"/>
                </a:moveTo>
                <a:cubicBezTo>
                  <a:pt x="75111" y="-38234"/>
                  <a:pt x="240438" y="14747"/>
                  <a:pt x="357220" y="0"/>
                </a:cubicBezTo>
                <a:cubicBezTo>
                  <a:pt x="474002" y="-14747"/>
                  <a:pt x="803773" y="18955"/>
                  <a:pt x="982356" y="0"/>
                </a:cubicBezTo>
                <a:cubicBezTo>
                  <a:pt x="1160939" y="-18955"/>
                  <a:pt x="1279819" y="42282"/>
                  <a:pt x="1473534" y="0"/>
                </a:cubicBezTo>
                <a:cubicBezTo>
                  <a:pt x="1667249" y="-42282"/>
                  <a:pt x="1702144" y="14147"/>
                  <a:pt x="1830754" y="0"/>
                </a:cubicBezTo>
                <a:cubicBezTo>
                  <a:pt x="1959364" y="-14147"/>
                  <a:pt x="2031725" y="878"/>
                  <a:pt x="2187974" y="0"/>
                </a:cubicBezTo>
                <a:cubicBezTo>
                  <a:pt x="2344223" y="-878"/>
                  <a:pt x="2384082" y="36532"/>
                  <a:pt x="2545194" y="0"/>
                </a:cubicBezTo>
                <a:cubicBezTo>
                  <a:pt x="2706306" y="-36532"/>
                  <a:pt x="2865012" y="57740"/>
                  <a:pt x="3103351" y="0"/>
                </a:cubicBezTo>
                <a:cubicBezTo>
                  <a:pt x="3341690" y="-57740"/>
                  <a:pt x="3426937" y="24324"/>
                  <a:pt x="3728487" y="0"/>
                </a:cubicBezTo>
                <a:cubicBezTo>
                  <a:pt x="4030037" y="-24324"/>
                  <a:pt x="4031530" y="65307"/>
                  <a:pt x="4286643" y="0"/>
                </a:cubicBezTo>
                <a:cubicBezTo>
                  <a:pt x="4541756" y="-65307"/>
                  <a:pt x="4637382" y="64655"/>
                  <a:pt x="4978757" y="0"/>
                </a:cubicBezTo>
                <a:cubicBezTo>
                  <a:pt x="5320132" y="-64655"/>
                  <a:pt x="5404628" y="25228"/>
                  <a:pt x="5670872" y="0"/>
                </a:cubicBezTo>
                <a:cubicBezTo>
                  <a:pt x="5937116" y="-25228"/>
                  <a:pt x="5869196" y="18345"/>
                  <a:pt x="6028092" y="0"/>
                </a:cubicBezTo>
                <a:cubicBezTo>
                  <a:pt x="6186988" y="-18345"/>
                  <a:pt x="6366356" y="76188"/>
                  <a:pt x="6697880" y="0"/>
                </a:cubicBezTo>
                <a:cubicBezTo>
                  <a:pt x="6738699" y="132549"/>
                  <a:pt x="6679886" y="319145"/>
                  <a:pt x="6697880" y="527837"/>
                </a:cubicBezTo>
                <a:cubicBezTo>
                  <a:pt x="6715874" y="736529"/>
                  <a:pt x="6689691" y="964795"/>
                  <a:pt x="6697880" y="1077218"/>
                </a:cubicBezTo>
                <a:cubicBezTo>
                  <a:pt x="6509517" y="1089750"/>
                  <a:pt x="6434297" y="1074574"/>
                  <a:pt x="6273681" y="1077218"/>
                </a:cubicBezTo>
                <a:cubicBezTo>
                  <a:pt x="6113065" y="1079862"/>
                  <a:pt x="6027155" y="1053255"/>
                  <a:pt x="5849482" y="1077218"/>
                </a:cubicBezTo>
                <a:cubicBezTo>
                  <a:pt x="5671809" y="1101181"/>
                  <a:pt x="5539260" y="1074827"/>
                  <a:pt x="5358304" y="1077218"/>
                </a:cubicBezTo>
                <a:cubicBezTo>
                  <a:pt x="5177348" y="1079609"/>
                  <a:pt x="4974764" y="1069761"/>
                  <a:pt x="4867126" y="1077218"/>
                </a:cubicBezTo>
                <a:cubicBezTo>
                  <a:pt x="4759488" y="1084675"/>
                  <a:pt x="4675952" y="1048162"/>
                  <a:pt x="4509906" y="1077218"/>
                </a:cubicBezTo>
                <a:cubicBezTo>
                  <a:pt x="4343860" y="1106274"/>
                  <a:pt x="4161213" y="1020916"/>
                  <a:pt x="3884770" y="1077218"/>
                </a:cubicBezTo>
                <a:cubicBezTo>
                  <a:pt x="3608327" y="1133520"/>
                  <a:pt x="3584618" y="1043948"/>
                  <a:pt x="3326614" y="1077218"/>
                </a:cubicBezTo>
                <a:cubicBezTo>
                  <a:pt x="3068610" y="1110488"/>
                  <a:pt x="3050358" y="1060286"/>
                  <a:pt x="2969393" y="1077218"/>
                </a:cubicBezTo>
                <a:cubicBezTo>
                  <a:pt x="2888428" y="1094150"/>
                  <a:pt x="2704118" y="1053670"/>
                  <a:pt x="2612173" y="1077218"/>
                </a:cubicBezTo>
                <a:cubicBezTo>
                  <a:pt x="2520228" y="1100766"/>
                  <a:pt x="2239342" y="1045521"/>
                  <a:pt x="1987038" y="1077218"/>
                </a:cubicBezTo>
                <a:cubicBezTo>
                  <a:pt x="1734735" y="1108915"/>
                  <a:pt x="1768449" y="1040293"/>
                  <a:pt x="1629817" y="1077218"/>
                </a:cubicBezTo>
                <a:cubicBezTo>
                  <a:pt x="1491185" y="1114143"/>
                  <a:pt x="1303051" y="1036370"/>
                  <a:pt x="1071661" y="1077218"/>
                </a:cubicBezTo>
                <a:cubicBezTo>
                  <a:pt x="840271" y="1118066"/>
                  <a:pt x="336679" y="989217"/>
                  <a:pt x="0" y="1077218"/>
                </a:cubicBezTo>
                <a:cubicBezTo>
                  <a:pt x="-9720" y="883920"/>
                  <a:pt x="44589" y="696049"/>
                  <a:pt x="0" y="570926"/>
                </a:cubicBezTo>
                <a:cubicBezTo>
                  <a:pt x="-44589" y="445803"/>
                  <a:pt x="62762" y="269137"/>
                  <a:pt x="0" y="0"/>
                </a:cubicBezTo>
                <a:close/>
              </a:path>
            </a:pathLst>
          </a:custGeom>
          <a:noFill/>
          <a:ln>
            <a:noFill/>
            <a:extLst>
              <a:ext uri="{C807C97D-BFC1-408E-A445-0C87EB9F89A2}">
                <ask:lineSketchStyleProps xmlns:ask="http://schemas.microsoft.com/office/drawing/2018/sketchyshapes" sd="241382839">
                  <a:prstGeom prst="rect">
                    <a:avLst/>
                  </a:prstGeom>
                  <ask:type>
                    <ask:lineSketchScribble/>
                  </ask:type>
                </ask:lineSketchStyleProps>
              </a:ext>
            </a:extLst>
          </a:ln>
        </p:spPr>
        <p:txBody>
          <a:bodyPr wrap="square">
            <a:spAutoFit/>
          </a:bodyPr>
          <a:lstStyle/>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Relaja las tensiones que se acumulan durante el día.</a:t>
            </a:r>
          </a:p>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Recomendable para los más pequeños.</a:t>
            </a:r>
          </a:p>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Favorece el buen descanso.</a:t>
            </a:r>
          </a:p>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Brinda una sensación de tranquilidad. </a:t>
            </a:r>
          </a:p>
        </p:txBody>
      </p:sp>
      <p:sp>
        <p:nvSpPr>
          <p:cNvPr id="16" name="CuadroTexto 15">
            <a:extLst>
              <a:ext uri="{FF2B5EF4-FFF2-40B4-BE49-F238E27FC236}">
                <a16:creationId xmlns:a16="http://schemas.microsoft.com/office/drawing/2014/main" id="{BEFF0542-7A8B-37EF-9E87-2130407D3CAC}"/>
              </a:ext>
            </a:extLst>
          </p:cNvPr>
          <p:cNvSpPr txBox="1"/>
          <p:nvPr/>
        </p:nvSpPr>
        <p:spPr>
          <a:xfrm>
            <a:off x="1262962" y="6197353"/>
            <a:ext cx="5586407" cy="461665"/>
          </a:xfrm>
          <a:prstGeom prst="rect">
            <a:avLst/>
          </a:prstGeom>
          <a:noFill/>
        </p:spPr>
        <p:txBody>
          <a:bodyPr wrap="square">
            <a:spAutoFit/>
          </a:bodyPr>
          <a:lstStyle/>
          <a:p>
            <a:r>
              <a:rPr lang="es-ES" sz="1200" dirty="0">
                <a:solidFill>
                  <a:srgbClr val="96938B"/>
                </a:solidFill>
                <a:latin typeface="Arial" panose="020B0604020202020204" pitchFamily="34" charset="0"/>
                <a:ea typeface="Times New Roman" panose="02020603050405020304" pitchFamily="18" charset="0"/>
                <a:cs typeface="Arial" panose="020B0604020202020204" pitchFamily="34" charset="0"/>
              </a:rPr>
              <a:t>Esta oferta puede solicitarse dentro del pedido mínimo. </a:t>
            </a:r>
          </a:p>
          <a:p>
            <a:r>
              <a:rPr lang="es-ES" sz="1200" dirty="0">
                <a:solidFill>
                  <a:srgbClr val="96938B"/>
                </a:solidFill>
                <a:latin typeface="Arial" panose="020B0604020202020204" pitchFamily="34" charset="0"/>
                <a:ea typeface="Times New Roman" panose="02020603050405020304" pitchFamily="18" charset="0"/>
                <a:cs typeface="Arial" panose="020B0604020202020204" pitchFamily="34" charset="0"/>
              </a:rPr>
              <a:t>VIGENCIA: Período 3 de 2024. Hasta agotar stock.</a:t>
            </a:r>
            <a:endParaRPr lang="es-AR" sz="1200" dirty="0">
              <a:solidFill>
                <a:srgbClr val="96938B"/>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2" name="CuadroTexto 1">
            <a:extLst>
              <a:ext uri="{FF2B5EF4-FFF2-40B4-BE49-F238E27FC236}">
                <a16:creationId xmlns:a16="http://schemas.microsoft.com/office/drawing/2014/main" id="{3A1C3E04-595C-825E-791D-D1CF4865483F}"/>
              </a:ext>
            </a:extLst>
          </p:cNvPr>
          <p:cNvSpPr txBox="1"/>
          <p:nvPr/>
        </p:nvSpPr>
        <p:spPr>
          <a:xfrm>
            <a:off x="724209" y="942637"/>
            <a:ext cx="3037300" cy="707886"/>
          </a:xfrm>
          <a:prstGeom prst="rect">
            <a:avLst/>
          </a:prstGeom>
          <a:noFill/>
        </p:spPr>
        <p:txBody>
          <a:bodyPr wrap="square">
            <a:spAutoFit/>
          </a:bodyPr>
          <a:lstStyle/>
          <a:p>
            <a:pPr algn="ctr"/>
            <a:r>
              <a:rPr lang="es-ES" sz="2000" dirty="0">
                <a:solidFill>
                  <a:srgbClr val="97938C"/>
                </a:solidFill>
                <a:latin typeface="NHaasGroteskDSPro-55Rg"/>
              </a:rPr>
              <a:t>ESENCIA PARA BAÑO DE MELISA 50ML</a:t>
            </a:r>
            <a:endParaRPr lang="it-IT" sz="2000" dirty="0">
              <a:solidFill>
                <a:srgbClr val="97938C"/>
              </a:solidFill>
              <a:latin typeface="NHaasGroteskDSPro-55Rg"/>
            </a:endParaRPr>
          </a:p>
        </p:txBody>
      </p:sp>
      <p:sp>
        <p:nvSpPr>
          <p:cNvPr id="20" name="Rectángulo: esquinas redondeadas 19">
            <a:extLst>
              <a:ext uri="{FF2B5EF4-FFF2-40B4-BE49-F238E27FC236}">
                <a16:creationId xmlns:a16="http://schemas.microsoft.com/office/drawing/2014/main" id="{8BE347A6-C400-B031-C623-86A15434B093}"/>
              </a:ext>
            </a:extLst>
          </p:cNvPr>
          <p:cNvSpPr/>
          <p:nvPr/>
        </p:nvSpPr>
        <p:spPr>
          <a:xfrm>
            <a:off x="876086" y="1746950"/>
            <a:ext cx="2646800" cy="799154"/>
          </a:xfrm>
          <a:prstGeom prst="roundRect">
            <a:avLst>
              <a:gd name="adj" fmla="val 19268"/>
            </a:avLst>
          </a:prstGeom>
          <a:noFill/>
          <a:ln>
            <a:solidFill>
              <a:srgbClr val="FF8E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sz="4400" dirty="0">
                <a:solidFill>
                  <a:srgbClr val="FF8E5D"/>
                </a:solidFill>
                <a:latin typeface="Arial" panose="020B0604020202020204" pitchFamily="34" charset="0"/>
                <a:cs typeface="Arial" panose="020B0604020202020204" pitchFamily="34" charset="0"/>
              </a:rPr>
              <a:t>$ 25.000</a:t>
            </a:r>
          </a:p>
        </p:txBody>
      </p:sp>
      <p:cxnSp>
        <p:nvCxnSpPr>
          <p:cNvPr id="19" name="Conector recto 18">
            <a:extLst>
              <a:ext uri="{FF2B5EF4-FFF2-40B4-BE49-F238E27FC236}">
                <a16:creationId xmlns:a16="http://schemas.microsoft.com/office/drawing/2014/main" id="{0960EE3A-7EAA-7959-9C2E-97DAD2468C61}"/>
              </a:ext>
            </a:extLst>
          </p:cNvPr>
          <p:cNvCxnSpPr>
            <a:cxnSpLocks/>
          </p:cNvCxnSpPr>
          <p:nvPr/>
        </p:nvCxnSpPr>
        <p:spPr>
          <a:xfrm>
            <a:off x="1560753" y="2863965"/>
            <a:ext cx="1322377"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7" name="Elipse 16">
            <a:extLst>
              <a:ext uri="{FF2B5EF4-FFF2-40B4-BE49-F238E27FC236}">
                <a16:creationId xmlns:a16="http://schemas.microsoft.com/office/drawing/2014/main" id="{4432E461-6C17-0F3E-89E4-F85144630BEB}"/>
              </a:ext>
            </a:extLst>
          </p:cNvPr>
          <p:cNvSpPr/>
          <p:nvPr/>
        </p:nvSpPr>
        <p:spPr>
          <a:xfrm>
            <a:off x="3709083" y="1600227"/>
            <a:ext cx="1132648" cy="1055903"/>
          </a:xfrm>
          <a:prstGeom prst="ellipse">
            <a:avLst/>
          </a:prstGeom>
          <a:solidFill>
            <a:srgbClr val="FFF0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sz="2000" dirty="0">
              <a:solidFill>
                <a:schemeClr val="bg2"/>
              </a:solidFill>
              <a:latin typeface="Arial" panose="020B0604020202020204" pitchFamily="34" charset="0"/>
              <a:cs typeface="Arial" panose="020B0604020202020204" pitchFamily="34" charset="0"/>
            </a:endParaRPr>
          </a:p>
        </p:txBody>
      </p:sp>
      <p:sp>
        <p:nvSpPr>
          <p:cNvPr id="18" name="CuadroTexto 17">
            <a:extLst>
              <a:ext uri="{FF2B5EF4-FFF2-40B4-BE49-F238E27FC236}">
                <a16:creationId xmlns:a16="http://schemas.microsoft.com/office/drawing/2014/main" id="{CFC3D52F-96BC-86CF-F3D8-770904D8E823}"/>
              </a:ext>
            </a:extLst>
          </p:cNvPr>
          <p:cNvSpPr txBox="1"/>
          <p:nvPr/>
        </p:nvSpPr>
        <p:spPr>
          <a:xfrm>
            <a:off x="3875315" y="1650593"/>
            <a:ext cx="860204" cy="553998"/>
          </a:xfrm>
          <a:prstGeom prst="rect">
            <a:avLst/>
          </a:prstGeom>
          <a:noFill/>
        </p:spPr>
        <p:txBody>
          <a:bodyPr wrap="square" rtlCol="0">
            <a:spAutoFit/>
          </a:bodyPr>
          <a:lstStyle/>
          <a:p>
            <a:pPr algn="ctr"/>
            <a:r>
              <a:rPr lang="es-ES" sz="3000" dirty="0">
                <a:solidFill>
                  <a:srgbClr val="FF8E5D"/>
                </a:solidFill>
              </a:rPr>
              <a:t>29%</a:t>
            </a:r>
          </a:p>
        </p:txBody>
      </p:sp>
      <p:sp>
        <p:nvSpPr>
          <p:cNvPr id="21" name="CuadroTexto 20">
            <a:extLst>
              <a:ext uri="{FF2B5EF4-FFF2-40B4-BE49-F238E27FC236}">
                <a16:creationId xmlns:a16="http://schemas.microsoft.com/office/drawing/2014/main" id="{292B8AC2-7A92-0CA7-FE2F-500C3EB32F91}"/>
              </a:ext>
            </a:extLst>
          </p:cNvPr>
          <p:cNvSpPr txBox="1"/>
          <p:nvPr/>
        </p:nvSpPr>
        <p:spPr>
          <a:xfrm>
            <a:off x="3723277" y="1993443"/>
            <a:ext cx="1254467" cy="584775"/>
          </a:xfrm>
          <a:prstGeom prst="rect">
            <a:avLst/>
          </a:prstGeom>
          <a:noFill/>
        </p:spPr>
        <p:txBody>
          <a:bodyPr wrap="square" rtlCol="0">
            <a:spAutoFit/>
          </a:bodyPr>
          <a:lstStyle/>
          <a:p>
            <a:r>
              <a:rPr lang="es-ES" sz="3200" dirty="0">
                <a:solidFill>
                  <a:srgbClr val="FF8E5D"/>
                </a:solidFill>
              </a:rPr>
              <a:t>DESC</a:t>
            </a:r>
            <a:r>
              <a:rPr lang="es-ES" sz="2400" dirty="0">
                <a:solidFill>
                  <a:srgbClr val="FF8E5D"/>
                </a:solidFill>
              </a:rPr>
              <a:t>.</a:t>
            </a:r>
            <a:endParaRPr lang="es-ES" sz="3200" dirty="0">
              <a:solidFill>
                <a:srgbClr val="FF8E5D"/>
              </a:solidFill>
            </a:endParaRPr>
          </a:p>
        </p:txBody>
      </p:sp>
      <p:pic>
        <p:nvPicPr>
          <p:cNvPr id="23" name="Imagen 22" descr="Una planta con hojas verdes&#10;&#10;Descripción generada automáticamente">
            <a:extLst>
              <a:ext uri="{FF2B5EF4-FFF2-40B4-BE49-F238E27FC236}">
                <a16:creationId xmlns:a16="http://schemas.microsoft.com/office/drawing/2014/main" id="{F1B52514-F4DB-D1EA-226C-022068B41768}"/>
              </a:ext>
            </a:extLst>
          </p:cNvPr>
          <p:cNvPicPr>
            <a:picLocks noChangeAspect="1"/>
          </p:cNvPicPr>
          <p:nvPr/>
        </p:nvPicPr>
        <p:blipFill>
          <a:blip r:embed="rId4"/>
          <a:stretch>
            <a:fillRect/>
          </a:stretch>
        </p:blipFill>
        <p:spPr>
          <a:xfrm rot="20972574">
            <a:off x="6691313" y="4533276"/>
            <a:ext cx="2070654" cy="1733130"/>
          </a:xfrm>
          <a:prstGeom prst="rect">
            <a:avLst/>
          </a:prstGeom>
          <a:ln>
            <a:noFill/>
          </a:ln>
          <a:effectLst>
            <a:outerShdw blurRad="25400" dist="139700" dir="2700000" sx="103000" sy="103000" algn="tl" rotWithShape="0">
              <a:srgbClr val="333333">
                <a:alpha val="21000"/>
              </a:srgbClr>
            </a:outerShdw>
          </a:effectLst>
        </p:spPr>
      </p:pic>
    </p:spTree>
    <p:extLst>
      <p:ext uri="{BB962C8B-B14F-4D97-AF65-F5344CB8AC3E}">
        <p14:creationId xmlns:p14="http://schemas.microsoft.com/office/powerpoint/2010/main" val="174355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1000" fill="hold"/>
                                        <p:tgtEl>
                                          <p:spTgt spid="20"/>
                                        </p:tgtEl>
                                        <p:attrNameLst>
                                          <p:attrName>ppt_w</p:attrName>
                                        </p:attrNameLst>
                                      </p:cBhvr>
                                      <p:tavLst>
                                        <p:tav tm="0">
                                          <p:val>
                                            <p:fltVal val="0"/>
                                          </p:val>
                                        </p:tav>
                                        <p:tav tm="100000">
                                          <p:val>
                                            <p:strVal val="#ppt_w"/>
                                          </p:val>
                                        </p:tav>
                                      </p:tavLst>
                                    </p:anim>
                                    <p:anim calcmode="lin" valueType="num">
                                      <p:cBhvr>
                                        <p:cTn id="29" dur="1000" fill="hold"/>
                                        <p:tgtEl>
                                          <p:spTgt spid="20"/>
                                        </p:tgtEl>
                                        <p:attrNameLst>
                                          <p:attrName>ppt_h</p:attrName>
                                        </p:attrNameLst>
                                      </p:cBhvr>
                                      <p:tavLst>
                                        <p:tav tm="0">
                                          <p:val>
                                            <p:fltVal val="0"/>
                                          </p:val>
                                        </p:tav>
                                        <p:tav tm="100000">
                                          <p:val>
                                            <p:strVal val="#ppt_h"/>
                                          </p:val>
                                        </p:tav>
                                      </p:tavLst>
                                    </p:anim>
                                    <p:anim calcmode="lin" valueType="num">
                                      <p:cBhvr>
                                        <p:cTn id="30" dur="1000" fill="hold"/>
                                        <p:tgtEl>
                                          <p:spTgt spid="20"/>
                                        </p:tgtEl>
                                        <p:attrNameLst>
                                          <p:attrName>style.rotation</p:attrName>
                                        </p:attrNameLst>
                                      </p:cBhvr>
                                      <p:tavLst>
                                        <p:tav tm="0">
                                          <p:val>
                                            <p:fltVal val="90"/>
                                          </p:val>
                                        </p:tav>
                                        <p:tav tm="100000">
                                          <p:val>
                                            <p:fltVal val="0"/>
                                          </p:val>
                                        </p:tav>
                                      </p:tavLst>
                                    </p:anim>
                                    <p:animEffect transition="in" filter="fade">
                                      <p:cBhvr>
                                        <p:cTn id="31" dur="1000"/>
                                        <p:tgtEl>
                                          <p:spTgt spid="20"/>
                                        </p:tgtEl>
                                      </p:cBhvr>
                                    </p:animEffect>
                                  </p:childTnLst>
                                </p:cTn>
                              </p:par>
                              <p:par>
                                <p:cTn id="32" presetID="31" presetClass="entr" presetSubtype="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1000" fill="hold"/>
                                        <p:tgtEl>
                                          <p:spTgt spid="19"/>
                                        </p:tgtEl>
                                        <p:attrNameLst>
                                          <p:attrName>ppt_w</p:attrName>
                                        </p:attrNameLst>
                                      </p:cBhvr>
                                      <p:tavLst>
                                        <p:tav tm="0">
                                          <p:val>
                                            <p:fltVal val="0"/>
                                          </p:val>
                                        </p:tav>
                                        <p:tav tm="100000">
                                          <p:val>
                                            <p:strVal val="#ppt_w"/>
                                          </p:val>
                                        </p:tav>
                                      </p:tavLst>
                                    </p:anim>
                                    <p:anim calcmode="lin" valueType="num">
                                      <p:cBhvr>
                                        <p:cTn id="35" dur="1000" fill="hold"/>
                                        <p:tgtEl>
                                          <p:spTgt spid="19"/>
                                        </p:tgtEl>
                                        <p:attrNameLst>
                                          <p:attrName>ppt_h</p:attrName>
                                        </p:attrNameLst>
                                      </p:cBhvr>
                                      <p:tavLst>
                                        <p:tav tm="0">
                                          <p:val>
                                            <p:fltVal val="0"/>
                                          </p:val>
                                        </p:tav>
                                        <p:tav tm="100000">
                                          <p:val>
                                            <p:strVal val="#ppt_h"/>
                                          </p:val>
                                        </p:tav>
                                      </p:tavLst>
                                    </p:anim>
                                    <p:anim calcmode="lin" valueType="num">
                                      <p:cBhvr>
                                        <p:cTn id="36" dur="1000" fill="hold"/>
                                        <p:tgtEl>
                                          <p:spTgt spid="19"/>
                                        </p:tgtEl>
                                        <p:attrNameLst>
                                          <p:attrName>style.rotation</p:attrName>
                                        </p:attrNameLst>
                                      </p:cBhvr>
                                      <p:tavLst>
                                        <p:tav tm="0">
                                          <p:val>
                                            <p:fltVal val="90"/>
                                          </p:val>
                                        </p:tav>
                                        <p:tav tm="100000">
                                          <p:val>
                                            <p:fltVal val="0"/>
                                          </p:val>
                                        </p:tav>
                                      </p:tavLst>
                                    </p:anim>
                                    <p:animEffect transition="in" filter="fade">
                                      <p:cBhvr>
                                        <p:cTn id="37" dur="1000"/>
                                        <p:tgtEl>
                                          <p:spTgt spid="19"/>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1000" fill="hold"/>
                                        <p:tgtEl>
                                          <p:spTgt spid="21"/>
                                        </p:tgtEl>
                                        <p:attrNameLst>
                                          <p:attrName>ppt_w</p:attrName>
                                        </p:attrNameLst>
                                      </p:cBhvr>
                                      <p:tavLst>
                                        <p:tav tm="0">
                                          <p:val>
                                            <p:fltVal val="0"/>
                                          </p:val>
                                        </p:tav>
                                        <p:tav tm="100000">
                                          <p:val>
                                            <p:strVal val="#ppt_w"/>
                                          </p:val>
                                        </p:tav>
                                      </p:tavLst>
                                    </p:anim>
                                    <p:anim calcmode="lin" valueType="num">
                                      <p:cBhvr>
                                        <p:cTn id="41" dur="1000" fill="hold"/>
                                        <p:tgtEl>
                                          <p:spTgt spid="21"/>
                                        </p:tgtEl>
                                        <p:attrNameLst>
                                          <p:attrName>ppt_h</p:attrName>
                                        </p:attrNameLst>
                                      </p:cBhvr>
                                      <p:tavLst>
                                        <p:tav tm="0">
                                          <p:val>
                                            <p:fltVal val="0"/>
                                          </p:val>
                                        </p:tav>
                                        <p:tav tm="100000">
                                          <p:val>
                                            <p:strVal val="#ppt_h"/>
                                          </p:val>
                                        </p:tav>
                                      </p:tavLst>
                                    </p:anim>
                                    <p:anim calcmode="lin" valueType="num">
                                      <p:cBhvr>
                                        <p:cTn id="42" dur="1000" fill="hold"/>
                                        <p:tgtEl>
                                          <p:spTgt spid="21"/>
                                        </p:tgtEl>
                                        <p:attrNameLst>
                                          <p:attrName>style.rotation</p:attrName>
                                        </p:attrNameLst>
                                      </p:cBhvr>
                                      <p:tavLst>
                                        <p:tav tm="0">
                                          <p:val>
                                            <p:fltVal val="90"/>
                                          </p:val>
                                        </p:tav>
                                        <p:tav tm="100000">
                                          <p:val>
                                            <p:fltVal val="0"/>
                                          </p:val>
                                        </p:tav>
                                      </p:tavLst>
                                    </p:anim>
                                    <p:animEffect transition="in" filter="fade">
                                      <p:cBhvr>
                                        <p:cTn id="43" dur="1000"/>
                                        <p:tgtEl>
                                          <p:spTgt spid="21"/>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1000" fill="hold"/>
                                        <p:tgtEl>
                                          <p:spTgt spid="18"/>
                                        </p:tgtEl>
                                        <p:attrNameLst>
                                          <p:attrName>ppt_w</p:attrName>
                                        </p:attrNameLst>
                                      </p:cBhvr>
                                      <p:tavLst>
                                        <p:tav tm="0">
                                          <p:val>
                                            <p:fltVal val="0"/>
                                          </p:val>
                                        </p:tav>
                                        <p:tav tm="100000">
                                          <p:val>
                                            <p:strVal val="#ppt_w"/>
                                          </p:val>
                                        </p:tav>
                                      </p:tavLst>
                                    </p:anim>
                                    <p:anim calcmode="lin" valueType="num">
                                      <p:cBhvr>
                                        <p:cTn id="47" dur="1000" fill="hold"/>
                                        <p:tgtEl>
                                          <p:spTgt spid="18"/>
                                        </p:tgtEl>
                                        <p:attrNameLst>
                                          <p:attrName>ppt_h</p:attrName>
                                        </p:attrNameLst>
                                      </p:cBhvr>
                                      <p:tavLst>
                                        <p:tav tm="0">
                                          <p:val>
                                            <p:fltVal val="0"/>
                                          </p:val>
                                        </p:tav>
                                        <p:tav tm="100000">
                                          <p:val>
                                            <p:strVal val="#ppt_h"/>
                                          </p:val>
                                        </p:tav>
                                      </p:tavLst>
                                    </p:anim>
                                    <p:anim calcmode="lin" valueType="num">
                                      <p:cBhvr>
                                        <p:cTn id="48" dur="1000" fill="hold"/>
                                        <p:tgtEl>
                                          <p:spTgt spid="18"/>
                                        </p:tgtEl>
                                        <p:attrNameLst>
                                          <p:attrName>style.rotation</p:attrName>
                                        </p:attrNameLst>
                                      </p:cBhvr>
                                      <p:tavLst>
                                        <p:tav tm="0">
                                          <p:val>
                                            <p:fltVal val="90"/>
                                          </p:val>
                                        </p:tav>
                                        <p:tav tm="100000">
                                          <p:val>
                                            <p:fltVal val="0"/>
                                          </p:val>
                                        </p:tav>
                                      </p:tavLst>
                                    </p:anim>
                                    <p:animEffect transition="in" filter="fade">
                                      <p:cBhvr>
                                        <p:cTn id="49" dur="1000"/>
                                        <p:tgtEl>
                                          <p:spTgt spid="18"/>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1000" fill="hold"/>
                                        <p:tgtEl>
                                          <p:spTgt spid="17"/>
                                        </p:tgtEl>
                                        <p:attrNameLst>
                                          <p:attrName>ppt_w</p:attrName>
                                        </p:attrNameLst>
                                      </p:cBhvr>
                                      <p:tavLst>
                                        <p:tav tm="0">
                                          <p:val>
                                            <p:fltVal val="0"/>
                                          </p:val>
                                        </p:tav>
                                        <p:tav tm="100000">
                                          <p:val>
                                            <p:strVal val="#ppt_w"/>
                                          </p:val>
                                        </p:tav>
                                      </p:tavLst>
                                    </p:anim>
                                    <p:anim calcmode="lin" valueType="num">
                                      <p:cBhvr>
                                        <p:cTn id="53" dur="1000" fill="hold"/>
                                        <p:tgtEl>
                                          <p:spTgt spid="17"/>
                                        </p:tgtEl>
                                        <p:attrNameLst>
                                          <p:attrName>ppt_h</p:attrName>
                                        </p:attrNameLst>
                                      </p:cBhvr>
                                      <p:tavLst>
                                        <p:tav tm="0">
                                          <p:val>
                                            <p:fltVal val="0"/>
                                          </p:val>
                                        </p:tav>
                                        <p:tav tm="100000">
                                          <p:val>
                                            <p:strVal val="#ppt_h"/>
                                          </p:val>
                                        </p:tav>
                                      </p:tavLst>
                                    </p:anim>
                                    <p:anim calcmode="lin" valueType="num">
                                      <p:cBhvr>
                                        <p:cTn id="54" dur="1000" fill="hold"/>
                                        <p:tgtEl>
                                          <p:spTgt spid="17"/>
                                        </p:tgtEl>
                                        <p:attrNameLst>
                                          <p:attrName>style.rotation</p:attrName>
                                        </p:attrNameLst>
                                      </p:cBhvr>
                                      <p:tavLst>
                                        <p:tav tm="0">
                                          <p:val>
                                            <p:fltVal val="90"/>
                                          </p:val>
                                        </p:tav>
                                        <p:tav tm="100000">
                                          <p:val>
                                            <p:fltVal val="0"/>
                                          </p:val>
                                        </p:tav>
                                      </p:tavLst>
                                    </p:anim>
                                    <p:animEffect transition="in" filter="fade">
                                      <p:cBhvr>
                                        <p:cTn id="55" dur="10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randombar(horizontal)">
                                      <p:cBhvr>
                                        <p:cTn id="6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16" grpId="0"/>
      <p:bldP spid="2" grpId="0"/>
      <p:bldP spid="20" grpId="0" animBg="1"/>
      <p:bldP spid="17" grpId="0" animBg="1"/>
      <p:bldP spid="18"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EB9B4B1-ED54-D461-0C13-7017628B09BE}"/>
              </a:ext>
            </a:extLst>
          </p:cNvPr>
          <p:cNvSpPr txBox="1"/>
          <p:nvPr/>
        </p:nvSpPr>
        <p:spPr>
          <a:xfrm>
            <a:off x="272114" y="3900152"/>
            <a:ext cx="5328586" cy="1077218"/>
          </a:xfrm>
          <a:custGeom>
            <a:avLst/>
            <a:gdLst>
              <a:gd name="connsiteX0" fmla="*/ 0 w 5328586"/>
              <a:gd name="connsiteY0" fmla="*/ 0 h 1077218"/>
              <a:gd name="connsiteX1" fmla="*/ 432208 w 5328586"/>
              <a:gd name="connsiteY1" fmla="*/ 0 h 1077218"/>
              <a:gd name="connsiteX2" fmla="*/ 1077559 w 5328586"/>
              <a:gd name="connsiteY2" fmla="*/ 0 h 1077218"/>
              <a:gd name="connsiteX3" fmla="*/ 1616338 w 5328586"/>
              <a:gd name="connsiteY3" fmla="*/ 0 h 1077218"/>
              <a:gd name="connsiteX4" fmla="*/ 2048545 w 5328586"/>
              <a:gd name="connsiteY4" fmla="*/ 0 h 1077218"/>
              <a:gd name="connsiteX5" fmla="*/ 2480753 w 5328586"/>
              <a:gd name="connsiteY5" fmla="*/ 0 h 1077218"/>
              <a:gd name="connsiteX6" fmla="*/ 2912960 w 5328586"/>
              <a:gd name="connsiteY6" fmla="*/ 0 h 1077218"/>
              <a:gd name="connsiteX7" fmla="*/ 3505025 w 5328586"/>
              <a:gd name="connsiteY7" fmla="*/ 0 h 1077218"/>
              <a:gd name="connsiteX8" fmla="*/ 4150376 w 5328586"/>
              <a:gd name="connsiteY8" fmla="*/ 0 h 1077218"/>
              <a:gd name="connsiteX9" fmla="*/ 4742442 w 5328586"/>
              <a:gd name="connsiteY9" fmla="*/ 0 h 1077218"/>
              <a:gd name="connsiteX10" fmla="*/ 5328586 w 5328586"/>
              <a:gd name="connsiteY10" fmla="*/ 0 h 1077218"/>
              <a:gd name="connsiteX11" fmla="*/ 5328586 w 5328586"/>
              <a:gd name="connsiteY11" fmla="*/ 560153 h 1077218"/>
              <a:gd name="connsiteX12" fmla="*/ 5328586 w 5328586"/>
              <a:gd name="connsiteY12" fmla="*/ 1077218 h 1077218"/>
              <a:gd name="connsiteX13" fmla="*/ 4736521 w 5328586"/>
              <a:gd name="connsiteY13" fmla="*/ 1077218 h 1077218"/>
              <a:gd name="connsiteX14" fmla="*/ 4144456 w 5328586"/>
              <a:gd name="connsiteY14" fmla="*/ 1077218 h 1077218"/>
              <a:gd name="connsiteX15" fmla="*/ 3445819 w 5328586"/>
              <a:gd name="connsiteY15" fmla="*/ 1077218 h 1077218"/>
              <a:gd name="connsiteX16" fmla="*/ 2853754 w 5328586"/>
              <a:gd name="connsiteY16" fmla="*/ 1077218 h 1077218"/>
              <a:gd name="connsiteX17" fmla="*/ 2368260 w 5328586"/>
              <a:gd name="connsiteY17" fmla="*/ 1077218 h 1077218"/>
              <a:gd name="connsiteX18" fmla="*/ 1829481 w 5328586"/>
              <a:gd name="connsiteY18" fmla="*/ 1077218 h 1077218"/>
              <a:gd name="connsiteX19" fmla="*/ 1290702 w 5328586"/>
              <a:gd name="connsiteY19" fmla="*/ 1077218 h 1077218"/>
              <a:gd name="connsiteX20" fmla="*/ 858494 w 5328586"/>
              <a:gd name="connsiteY20" fmla="*/ 1077218 h 1077218"/>
              <a:gd name="connsiteX21" fmla="*/ 0 w 5328586"/>
              <a:gd name="connsiteY21" fmla="*/ 1077218 h 1077218"/>
              <a:gd name="connsiteX22" fmla="*/ 0 w 5328586"/>
              <a:gd name="connsiteY22" fmla="*/ 538609 h 1077218"/>
              <a:gd name="connsiteX23" fmla="*/ 0 w 5328586"/>
              <a:gd name="connsiteY23" fmla="*/ 0 h 10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28586" h="1077218" extrusionOk="0">
                <a:moveTo>
                  <a:pt x="0" y="0"/>
                </a:moveTo>
                <a:cubicBezTo>
                  <a:pt x="185066" y="-42285"/>
                  <a:pt x="280594" y="11694"/>
                  <a:pt x="432208" y="0"/>
                </a:cubicBezTo>
                <a:cubicBezTo>
                  <a:pt x="583822" y="-11694"/>
                  <a:pt x="898479" y="58915"/>
                  <a:pt x="1077559" y="0"/>
                </a:cubicBezTo>
                <a:cubicBezTo>
                  <a:pt x="1256639" y="-58915"/>
                  <a:pt x="1480972" y="18080"/>
                  <a:pt x="1616338" y="0"/>
                </a:cubicBezTo>
                <a:cubicBezTo>
                  <a:pt x="1751704" y="-18080"/>
                  <a:pt x="1885050" y="11696"/>
                  <a:pt x="2048545" y="0"/>
                </a:cubicBezTo>
                <a:cubicBezTo>
                  <a:pt x="2212040" y="-11696"/>
                  <a:pt x="2320840" y="16309"/>
                  <a:pt x="2480753" y="0"/>
                </a:cubicBezTo>
                <a:cubicBezTo>
                  <a:pt x="2640666" y="-16309"/>
                  <a:pt x="2761464" y="39927"/>
                  <a:pt x="2912960" y="0"/>
                </a:cubicBezTo>
                <a:cubicBezTo>
                  <a:pt x="3064456" y="-39927"/>
                  <a:pt x="3251735" y="55944"/>
                  <a:pt x="3505025" y="0"/>
                </a:cubicBezTo>
                <a:cubicBezTo>
                  <a:pt x="3758316" y="-55944"/>
                  <a:pt x="4009440" y="62602"/>
                  <a:pt x="4150376" y="0"/>
                </a:cubicBezTo>
                <a:cubicBezTo>
                  <a:pt x="4291312" y="-62602"/>
                  <a:pt x="4503454" y="19486"/>
                  <a:pt x="4742442" y="0"/>
                </a:cubicBezTo>
                <a:cubicBezTo>
                  <a:pt x="4981430" y="-19486"/>
                  <a:pt x="5170958" y="11150"/>
                  <a:pt x="5328586" y="0"/>
                </a:cubicBezTo>
                <a:cubicBezTo>
                  <a:pt x="5334320" y="118438"/>
                  <a:pt x="5327803" y="286093"/>
                  <a:pt x="5328586" y="560153"/>
                </a:cubicBezTo>
                <a:cubicBezTo>
                  <a:pt x="5329369" y="834213"/>
                  <a:pt x="5323761" y="889101"/>
                  <a:pt x="5328586" y="1077218"/>
                </a:cubicBezTo>
                <a:cubicBezTo>
                  <a:pt x="5124210" y="1103085"/>
                  <a:pt x="5009286" y="1028989"/>
                  <a:pt x="4736521" y="1077218"/>
                </a:cubicBezTo>
                <a:cubicBezTo>
                  <a:pt x="4463756" y="1125447"/>
                  <a:pt x="4418572" y="1050017"/>
                  <a:pt x="4144456" y="1077218"/>
                </a:cubicBezTo>
                <a:cubicBezTo>
                  <a:pt x="3870341" y="1104419"/>
                  <a:pt x="3600192" y="1074394"/>
                  <a:pt x="3445819" y="1077218"/>
                </a:cubicBezTo>
                <a:cubicBezTo>
                  <a:pt x="3291446" y="1080042"/>
                  <a:pt x="3019762" y="1041102"/>
                  <a:pt x="2853754" y="1077218"/>
                </a:cubicBezTo>
                <a:cubicBezTo>
                  <a:pt x="2687746" y="1113334"/>
                  <a:pt x="2532628" y="1021571"/>
                  <a:pt x="2368260" y="1077218"/>
                </a:cubicBezTo>
                <a:cubicBezTo>
                  <a:pt x="2203892" y="1132865"/>
                  <a:pt x="2062986" y="1071331"/>
                  <a:pt x="1829481" y="1077218"/>
                </a:cubicBezTo>
                <a:cubicBezTo>
                  <a:pt x="1595976" y="1083105"/>
                  <a:pt x="1434442" y="1059283"/>
                  <a:pt x="1290702" y="1077218"/>
                </a:cubicBezTo>
                <a:cubicBezTo>
                  <a:pt x="1146962" y="1095153"/>
                  <a:pt x="992159" y="1073764"/>
                  <a:pt x="858494" y="1077218"/>
                </a:cubicBezTo>
                <a:cubicBezTo>
                  <a:pt x="724829" y="1080672"/>
                  <a:pt x="325786" y="1057890"/>
                  <a:pt x="0" y="1077218"/>
                </a:cubicBezTo>
                <a:cubicBezTo>
                  <a:pt x="-39128" y="967929"/>
                  <a:pt x="42926" y="743594"/>
                  <a:pt x="0" y="538609"/>
                </a:cubicBezTo>
                <a:cubicBezTo>
                  <a:pt x="-42926" y="333624"/>
                  <a:pt x="28147" y="199240"/>
                  <a:pt x="0" y="0"/>
                </a:cubicBezTo>
                <a:close/>
              </a:path>
            </a:pathLst>
          </a:custGeom>
          <a:noFill/>
          <a:ln>
            <a:noFill/>
            <a:extLst>
              <a:ext uri="{C807C97D-BFC1-408E-A445-0C87EB9F89A2}">
                <ask:lineSketchStyleProps xmlns:ask="http://schemas.microsoft.com/office/drawing/2018/sketchyshapes" sd="241382839">
                  <a:prstGeom prst="rect">
                    <a:avLst/>
                  </a:prstGeom>
                  <ask:type>
                    <ask:lineSketchScribble/>
                  </ask:type>
                </ask:lineSketchStyleProps>
              </a:ext>
            </a:extLst>
          </a:ln>
        </p:spPr>
        <p:txBody>
          <a:bodyPr wrap="square">
            <a:spAutoFit/>
          </a:bodyPr>
          <a:lstStyle/>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Reduce la apariencia de las manchas de la piel.</a:t>
            </a:r>
          </a:p>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Aumenta su luminosidad sin necesidad de tratamientos agresivos.</a:t>
            </a:r>
          </a:p>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Enriquecida con filtros solares y vitamina E. </a:t>
            </a:r>
          </a:p>
        </p:txBody>
      </p:sp>
      <p:sp>
        <p:nvSpPr>
          <p:cNvPr id="9" name="CuadroTexto 8">
            <a:extLst>
              <a:ext uri="{FF2B5EF4-FFF2-40B4-BE49-F238E27FC236}">
                <a16:creationId xmlns:a16="http://schemas.microsoft.com/office/drawing/2014/main" id="{3A1C3E04-595C-825E-791D-D1CF4865483F}"/>
              </a:ext>
            </a:extLst>
          </p:cNvPr>
          <p:cNvSpPr txBox="1"/>
          <p:nvPr/>
        </p:nvSpPr>
        <p:spPr>
          <a:xfrm>
            <a:off x="601286" y="948373"/>
            <a:ext cx="3375463" cy="707886"/>
          </a:xfrm>
          <a:prstGeom prst="rect">
            <a:avLst/>
          </a:prstGeom>
          <a:noFill/>
        </p:spPr>
        <p:txBody>
          <a:bodyPr wrap="square">
            <a:spAutoFit/>
          </a:bodyPr>
          <a:lstStyle>
            <a:defPPr>
              <a:defRPr lang="en-US"/>
            </a:defPPr>
            <a:lvl1pPr algn="ctr">
              <a:defRPr sz="2000">
                <a:solidFill>
                  <a:srgbClr val="97938C"/>
                </a:solidFill>
                <a:latin typeface="NHaasGroteskDSPro-55Rg"/>
              </a:defRPr>
            </a:lvl1pPr>
          </a:lstStyle>
          <a:p>
            <a:r>
              <a:rPr lang="es-ES" dirty="0"/>
              <a:t>CREMA BLANQUEADORA DE</a:t>
            </a:r>
          </a:p>
          <a:p>
            <a:r>
              <a:rPr lang="es-ES" dirty="0"/>
              <a:t>JACKFRUIT 25G</a:t>
            </a:r>
            <a:endParaRPr lang="it-IT" dirty="0"/>
          </a:p>
        </p:txBody>
      </p:sp>
      <p:sp>
        <p:nvSpPr>
          <p:cNvPr id="6" name="14 CuadroTexto">
            <a:extLst>
              <a:ext uri="{FF2B5EF4-FFF2-40B4-BE49-F238E27FC236}">
                <a16:creationId xmlns:a16="http://schemas.microsoft.com/office/drawing/2014/main" id="{2E5DFF94-130A-E480-D818-543237E8E93A}"/>
              </a:ext>
            </a:extLst>
          </p:cNvPr>
          <p:cNvSpPr txBox="1"/>
          <p:nvPr/>
        </p:nvSpPr>
        <p:spPr>
          <a:xfrm>
            <a:off x="899741" y="2567409"/>
            <a:ext cx="2811630" cy="492443"/>
          </a:xfrm>
          <a:prstGeom prst="rect">
            <a:avLst/>
          </a:prstGeom>
          <a:noFill/>
        </p:spPr>
        <p:txBody>
          <a:bodyPr wrap="square">
            <a:spAutoFit/>
          </a:bodyPr>
          <a:lstStyle>
            <a:defPPr>
              <a:defRPr lang="en-US"/>
            </a:defPPr>
            <a:lvl1pPr algn="ctr">
              <a:defRPr sz="2000">
                <a:solidFill>
                  <a:srgbClr val="97938C"/>
                </a:solidFill>
                <a:latin typeface="NHaasGroteskDSPro-55Rg"/>
              </a:defRPr>
            </a:lvl1pPr>
          </a:lstStyle>
          <a:p>
            <a:r>
              <a:rPr lang="es-ES" sz="2600" dirty="0"/>
              <a:t>$26.700</a:t>
            </a:r>
          </a:p>
        </p:txBody>
      </p:sp>
      <p:sp>
        <p:nvSpPr>
          <p:cNvPr id="7" name="Rectángulo 6">
            <a:extLst>
              <a:ext uri="{FF2B5EF4-FFF2-40B4-BE49-F238E27FC236}">
                <a16:creationId xmlns:a16="http://schemas.microsoft.com/office/drawing/2014/main" id="{26EC8447-7311-17A2-12D3-B2BDA6610E4E}"/>
              </a:ext>
            </a:extLst>
          </p:cNvPr>
          <p:cNvSpPr/>
          <p:nvPr/>
        </p:nvSpPr>
        <p:spPr>
          <a:xfrm>
            <a:off x="223206" y="3157190"/>
            <a:ext cx="7379756" cy="707886"/>
          </a:xfrm>
          <a:prstGeom prst="rect">
            <a:avLst/>
          </a:prstGeom>
          <a:noFill/>
        </p:spPr>
        <p:txBody>
          <a:bodyPr wrap="square" lIns="91440" tIns="45720" rIns="91440" bIns="45720">
            <a:spAutoFit/>
          </a:bodyPr>
          <a:lstStyle/>
          <a:p>
            <a:r>
              <a:rPr lang="es-ES" sz="3200" dirty="0">
                <a:ln w="0"/>
                <a:solidFill>
                  <a:schemeClr val="accent3">
                    <a:lumMod val="75000"/>
                  </a:schemeClr>
                </a:solidFill>
                <a:latin typeface="Arial" panose="020B0604020202020204" pitchFamily="34" charset="0"/>
                <a:cs typeface="Arial" panose="020B0604020202020204" pitchFamily="34" charset="0"/>
              </a:rPr>
              <a:t>Piel uniforme </a:t>
            </a:r>
            <a:r>
              <a:rPr lang="es-ES" sz="4000" i="1" dirty="0">
                <a:ln w="0"/>
                <a:solidFill>
                  <a:schemeClr val="accent3">
                    <a:lumMod val="75000"/>
                  </a:schemeClr>
                </a:solidFill>
                <a:latin typeface="Times New Roman" panose="02020603050405020304" pitchFamily="18" charset="0"/>
                <a:cs typeface="Times New Roman" panose="02020603050405020304" pitchFamily="18" charset="0"/>
              </a:rPr>
              <a:t>y sin manchas</a:t>
            </a:r>
            <a:endParaRPr lang="es-ES" sz="4000" b="0" i="1" cap="none" spc="0" dirty="0">
              <a:ln w="0"/>
              <a:solidFill>
                <a:schemeClr val="accent3">
                  <a:lumMod val="75000"/>
                </a:schemeClr>
              </a:solidFill>
              <a:latin typeface="Times New Roman" panose="02020603050405020304" pitchFamily="18" charset="0"/>
              <a:cs typeface="Times New Roman" panose="02020603050405020304" pitchFamily="18" charset="0"/>
            </a:endParaRPr>
          </a:p>
        </p:txBody>
      </p:sp>
      <p:cxnSp>
        <p:nvCxnSpPr>
          <p:cNvPr id="12" name="Conector recto 11">
            <a:extLst>
              <a:ext uri="{FF2B5EF4-FFF2-40B4-BE49-F238E27FC236}">
                <a16:creationId xmlns:a16="http://schemas.microsoft.com/office/drawing/2014/main" id="{500581FC-9A97-FED3-E6BB-F1D89D5953AE}"/>
              </a:ext>
            </a:extLst>
          </p:cNvPr>
          <p:cNvCxnSpPr>
            <a:cxnSpLocks/>
          </p:cNvCxnSpPr>
          <p:nvPr/>
        </p:nvCxnSpPr>
        <p:spPr>
          <a:xfrm flipV="1">
            <a:off x="0" y="6047130"/>
            <a:ext cx="119634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13" name="Picture 13">
            <a:extLst>
              <a:ext uri="{FF2B5EF4-FFF2-40B4-BE49-F238E27FC236}">
                <a16:creationId xmlns:a16="http://schemas.microsoft.com/office/drawing/2014/main" id="{8D084863-8E65-4CE0-A94A-D5E31300B587}"/>
              </a:ext>
            </a:extLst>
          </p:cNvPr>
          <p:cNvPicPr>
            <a:picLocks noChangeAspect="1"/>
          </p:cNvPicPr>
          <p:nvPr/>
        </p:nvPicPr>
        <p:blipFill>
          <a:blip r:embed="rId3"/>
          <a:stretch>
            <a:fillRect/>
          </a:stretch>
        </p:blipFill>
        <p:spPr>
          <a:xfrm>
            <a:off x="223206" y="6204864"/>
            <a:ext cx="700622" cy="508198"/>
          </a:xfrm>
          <a:prstGeom prst="rect">
            <a:avLst/>
          </a:prstGeom>
        </p:spPr>
      </p:pic>
      <p:cxnSp>
        <p:nvCxnSpPr>
          <p:cNvPr id="14" name="Conector recto 13">
            <a:extLst>
              <a:ext uri="{FF2B5EF4-FFF2-40B4-BE49-F238E27FC236}">
                <a16:creationId xmlns:a16="http://schemas.microsoft.com/office/drawing/2014/main" id="{05EE1577-4645-6B78-B6DB-9F91FD5F259C}"/>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10" name="Rectángulo: esquinas redondeadas 9">
            <a:extLst>
              <a:ext uri="{FF2B5EF4-FFF2-40B4-BE49-F238E27FC236}">
                <a16:creationId xmlns:a16="http://schemas.microsoft.com/office/drawing/2014/main" id="{10F0DE99-5B45-BD13-BB91-EA037E29079B}"/>
              </a:ext>
            </a:extLst>
          </p:cNvPr>
          <p:cNvSpPr/>
          <p:nvPr/>
        </p:nvSpPr>
        <p:spPr>
          <a:xfrm>
            <a:off x="939567" y="1712673"/>
            <a:ext cx="2646800" cy="799154"/>
          </a:xfrm>
          <a:prstGeom prst="roundRect">
            <a:avLst>
              <a:gd name="adj" fmla="val 19268"/>
            </a:avLst>
          </a:prstGeom>
          <a:no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sz="4400" dirty="0">
                <a:solidFill>
                  <a:schemeClr val="accent3">
                    <a:lumMod val="75000"/>
                  </a:schemeClr>
                </a:solidFill>
                <a:latin typeface="Arial" panose="020B0604020202020204" pitchFamily="34" charset="0"/>
                <a:cs typeface="Arial" panose="020B0604020202020204" pitchFamily="34" charset="0"/>
              </a:rPr>
              <a:t>$ 19.000</a:t>
            </a:r>
            <a:endParaRPr lang="es-AR" sz="4400" dirty="0">
              <a:solidFill>
                <a:schemeClr val="accent3">
                  <a:lumMod val="75000"/>
                </a:schemeClr>
              </a:solidFill>
              <a:latin typeface="Abadi Extra Light" panose="020B0204020104020204" pitchFamily="34" charset="0"/>
            </a:endParaRPr>
          </a:p>
        </p:txBody>
      </p:sp>
      <p:cxnSp>
        <p:nvCxnSpPr>
          <p:cNvPr id="11" name="Conector recto 10">
            <a:extLst>
              <a:ext uri="{FF2B5EF4-FFF2-40B4-BE49-F238E27FC236}">
                <a16:creationId xmlns:a16="http://schemas.microsoft.com/office/drawing/2014/main" id="{02168C08-4DB9-1C44-0D25-851102D65220}"/>
              </a:ext>
            </a:extLst>
          </p:cNvPr>
          <p:cNvCxnSpPr>
            <a:cxnSpLocks/>
          </p:cNvCxnSpPr>
          <p:nvPr/>
        </p:nvCxnSpPr>
        <p:spPr>
          <a:xfrm>
            <a:off x="1616739" y="2826493"/>
            <a:ext cx="1322377"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2" name="Elipse 1">
            <a:extLst>
              <a:ext uri="{FF2B5EF4-FFF2-40B4-BE49-F238E27FC236}">
                <a16:creationId xmlns:a16="http://schemas.microsoft.com/office/drawing/2014/main" id="{D7096EF1-8F3A-15A5-58AE-29138DB8315C}"/>
              </a:ext>
            </a:extLst>
          </p:cNvPr>
          <p:cNvSpPr/>
          <p:nvPr/>
        </p:nvSpPr>
        <p:spPr>
          <a:xfrm>
            <a:off x="3709083" y="1600227"/>
            <a:ext cx="1132648" cy="1055903"/>
          </a:xfrm>
          <a:prstGeom prst="ellipse">
            <a:avLst/>
          </a:prstGeom>
          <a:solidFill>
            <a:srgbClr val="EBF2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sz="2000" dirty="0">
              <a:solidFill>
                <a:schemeClr val="bg2"/>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18C7E434-EA29-7FC2-1EA1-58E2704B3F9B}"/>
              </a:ext>
            </a:extLst>
          </p:cNvPr>
          <p:cNvSpPr txBox="1"/>
          <p:nvPr/>
        </p:nvSpPr>
        <p:spPr>
          <a:xfrm>
            <a:off x="3784220" y="1694135"/>
            <a:ext cx="965813" cy="553998"/>
          </a:xfrm>
          <a:prstGeom prst="rect">
            <a:avLst/>
          </a:prstGeom>
          <a:noFill/>
        </p:spPr>
        <p:txBody>
          <a:bodyPr wrap="square" rtlCol="0">
            <a:spAutoFit/>
          </a:bodyPr>
          <a:lstStyle/>
          <a:p>
            <a:pPr algn="ctr"/>
            <a:r>
              <a:rPr lang="es-ES" sz="3000" dirty="0">
                <a:solidFill>
                  <a:schemeClr val="accent3">
                    <a:lumMod val="75000"/>
                  </a:schemeClr>
                </a:solidFill>
              </a:rPr>
              <a:t>28%</a:t>
            </a:r>
          </a:p>
        </p:txBody>
      </p:sp>
      <p:sp>
        <p:nvSpPr>
          <p:cNvPr id="5" name="CuadroTexto 4">
            <a:extLst>
              <a:ext uri="{FF2B5EF4-FFF2-40B4-BE49-F238E27FC236}">
                <a16:creationId xmlns:a16="http://schemas.microsoft.com/office/drawing/2014/main" id="{0524A1F2-8AE4-5D27-50A6-0B826DD364A9}"/>
              </a:ext>
            </a:extLst>
          </p:cNvPr>
          <p:cNvSpPr txBox="1"/>
          <p:nvPr/>
        </p:nvSpPr>
        <p:spPr>
          <a:xfrm>
            <a:off x="3723277" y="1993443"/>
            <a:ext cx="1254467" cy="584775"/>
          </a:xfrm>
          <a:prstGeom prst="rect">
            <a:avLst/>
          </a:prstGeom>
          <a:noFill/>
        </p:spPr>
        <p:txBody>
          <a:bodyPr wrap="square" rtlCol="0">
            <a:spAutoFit/>
          </a:bodyPr>
          <a:lstStyle/>
          <a:p>
            <a:r>
              <a:rPr lang="es-ES" sz="3200" dirty="0">
                <a:solidFill>
                  <a:schemeClr val="accent3">
                    <a:lumMod val="75000"/>
                  </a:schemeClr>
                </a:solidFill>
              </a:rPr>
              <a:t>DESC</a:t>
            </a:r>
            <a:r>
              <a:rPr lang="es-ES" sz="2400" dirty="0">
                <a:solidFill>
                  <a:schemeClr val="accent3">
                    <a:lumMod val="75000"/>
                  </a:schemeClr>
                </a:solidFill>
              </a:rPr>
              <a:t>.</a:t>
            </a:r>
            <a:endParaRPr lang="es-ES" sz="3200" dirty="0">
              <a:solidFill>
                <a:schemeClr val="accent3">
                  <a:lumMod val="75000"/>
                </a:schemeClr>
              </a:solidFill>
            </a:endParaRPr>
          </a:p>
        </p:txBody>
      </p:sp>
      <p:sp>
        <p:nvSpPr>
          <p:cNvPr id="19" name="CuadroTexto 18">
            <a:extLst>
              <a:ext uri="{FF2B5EF4-FFF2-40B4-BE49-F238E27FC236}">
                <a16:creationId xmlns:a16="http://schemas.microsoft.com/office/drawing/2014/main" id="{256251D4-25EA-47FD-C8B7-A5636A75CE27}"/>
              </a:ext>
            </a:extLst>
          </p:cNvPr>
          <p:cNvSpPr txBox="1"/>
          <p:nvPr/>
        </p:nvSpPr>
        <p:spPr>
          <a:xfrm>
            <a:off x="1262962" y="6197353"/>
            <a:ext cx="5586407" cy="461665"/>
          </a:xfrm>
          <a:prstGeom prst="rect">
            <a:avLst/>
          </a:prstGeom>
          <a:noFill/>
        </p:spPr>
        <p:txBody>
          <a:bodyPr wrap="square">
            <a:spAutoFit/>
          </a:bodyPr>
          <a:lstStyle/>
          <a:p>
            <a:r>
              <a:rPr lang="es-ES" sz="1200" dirty="0">
                <a:solidFill>
                  <a:srgbClr val="96938B"/>
                </a:solidFill>
                <a:latin typeface="Arial" panose="020B0604020202020204" pitchFamily="34" charset="0"/>
                <a:ea typeface="Times New Roman" panose="02020603050405020304" pitchFamily="18" charset="0"/>
                <a:cs typeface="Arial" panose="020B0604020202020204" pitchFamily="34" charset="0"/>
              </a:rPr>
              <a:t>Esta oferta puede solicitarse dentro del pedido mínimo. </a:t>
            </a:r>
          </a:p>
          <a:p>
            <a:r>
              <a:rPr lang="es-ES" sz="1200" dirty="0">
                <a:solidFill>
                  <a:srgbClr val="96938B"/>
                </a:solidFill>
                <a:latin typeface="Arial" panose="020B0604020202020204" pitchFamily="34" charset="0"/>
                <a:ea typeface="Times New Roman" panose="02020603050405020304" pitchFamily="18" charset="0"/>
                <a:cs typeface="Arial" panose="020B0604020202020204" pitchFamily="34" charset="0"/>
              </a:rPr>
              <a:t>VIGENCIA: Período 3 de 2024. Hasta agotar stock.</a:t>
            </a:r>
            <a:endParaRPr lang="es-AR" sz="1200" dirty="0">
              <a:solidFill>
                <a:srgbClr val="96938B"/>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22" name="Imagen 21" descr="Un árbol con hojas verdes&#10;&#10;Descripción generada automáticamente con confianza media">
            <a:extLst>
              <a:ext uri="{FF2B5EF4-FFF2-40B4-BE49-F238E27FC236}">
                <a16:creationId xmlns:a16="http://schemas.microsoft.com/office/drawing/2014/main" id="{206E0075-591B-C222-8483-3BE9992085BE}"/>
              </a:ext>
            </a:extLst>
          </p:cNvPr>
          <p:cNvPicPr>
            <a:picLocks noChangeAspect="1"/>
          </p:cNvPicPr>
          <p:nvPr/>
        </p:nvPicPr>
        <p:blipFill>
          <a:blip r:embed="rId4"/>
          <a:stretch>
            <a:fillRect/>
          </a:stretch>
        </p:blipFill>
        <p:spPr>
          <a:xfrm rot="735060">
            <a:off x="7442315" y="4890060"/>
            <a:ext cx="2034524" cy="1220714"/>
          </a:xfrm>
          <a:prstGeom prst="rect">
            <a:avLst/>
          </a:prstGeom>
        </p:spPr>
      </p:pic>
    </p:spTree>
    <p:extLst>
      <p:ext uri="{BB962C8B-B14F-4D97-AF65-F5344CB8AC3E}">
        <p14:creationId xmlns:p14="http://schemas.microsoft.com/office/powerpoint/2010/main" val="872876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par>
                                <p:cTn id="29" presetID="3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1000" fill="hold"/>
                                        <p:tgtEl>
                                          <p:spTgt spid="11"/>
                                        </p:tgtEl>
                                        <p:attrNameLst>
                                          <p:attrName>ppt_w</p:attrName>
                                        </p:attrNameLst>
                                      </p:cBhvr>
                                      <p:tavLst>
                                        <p:tav tm="0">
                                          <p:val>
                                            <p:fltVal val="0"/>
                                          </p:val>
                                        </p:tav>
                                        <p:tav tm="100000">
                                          <p:val>
                                            <p:strVal val="#ppt_w"/>
                                          </p:val>
                                        </p:tav>
                                      </p:tavLst>
                                    </p:anim>
                                    <p:anim calcmode="lin" valueType="num">
                                      <p:cBhvr>
                                        <p:cTn id="32" dur="1000" fill="hold"/>
                                        <p:tgtEl>
                                          <p:spTgt spid="11"/>
                                        </p:tgtEl>
                                        <p:attrNameLst>
                                          <p:attrName>ppt_h</p:attrName>
                                        </p:attrNameLst>
                                      </p:cBhvr>
                                      <p:tavLst>
                                        <p:tav tm="0">
                                          <p:val>
                                            <p:fltVal val="0"/>
                                          </p:val>
                                        </p:tav>
                                        <p:tav tm="100000">
                                          <p:val>
                                            <p:strVal val="#ppt_h"/>
                                          </p:val>
                                        </p:tav>
                                      </p:tavLst>
                                    </p:anim>
                                    <p:anim calcmode="lin" valueType="num">
                                      <p:cBhvr>
                                        <p:cTn id="33" dur="1000" fill="hold"/>
                                        <p:tgtEl>
                                          <p:spTgt spid="11"/>
                                        </p:tgtEl>
                                        <p:attrNameLst>
                                          <p:attrName>style.rotation</p:attrName>
                                        </p:attrNameLst>
                                      </p:cBhvr>
                                      <p:tavLst>
                                        <p:tav tm="0">
                                          <p:val>
                                            <p:fltVal val="90"/>
                                          </p:val>
                                        </p:tav>
                                        <p:tav tm="100000">
                                          <p:val>
                                            <p:fltVal val="0"/>
                                          </p:val>
                                        </p:tav>
                                      </p:tavLst>
                                    </p:anim>
                                    <p:animEffect transition="in" filter="fade">
                                      <p:cBhvr>
                                        <p:cTn id="34" dur="1000"/>
                                        <p:tgtEl>
                                          <p:spTgt spid="1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1000" fill="hold"/>
                                        <p:tgtEl>
                                          <p:spTgt spid="4"/>
                                        </p:tgtEl>
                                        <p:attrNameLst>
                                          <p:attrName>ppt_w</p:attrName>
                                        </p:attrNameLst>
                                      </p:cBhvr>
                                      <p:tavLst>
                                        <p:tav tm="0">
                                          <p:val>
                                            <p:fltVal val="0"/>
                                          </p:val>
                                        </p:tav>
                                        <p:tav tm="100000">
                                          <p:val>
                                            <p:strVal val="#ppt_w"/>
                                          </p:val>
                                        </p:tav>
                                      </p:tavLst>
                                    </p:anim>
                                    <p:anim calcmode="lin" valueType="num">
                                      <p:cBhvr>
                                        <p:cTn id="38" dur="1000" fill="hold"/>
                                        <p:tgtEl>
                                          <p:spTgt spid="4"/>
                                        </p:tgtEl>
                                        <p:attrNameLst>
                                          <p:attrName>ppt_h</p:attrName>
                                        </p:attrNameLst>
                                      </p:cBhvr>
                                      <p:tavLst>
                                        <p:tav tm="0">
                                          <p:val>
                                            <p:fltVal val="0"/>
                                          </p:val>
                                        </p:tav>
                                        <p:tav tm="100000">
                                          <p:val>
                                            <p:strVal val="#ppt_h"/>
                                          </p:val>
                                        </p:tav>
                                      </p:tavLst>
                                    </p:anim>
                                    <p:anim calcmode="lin" valueType="num">
                                      <p:cBhvr>
                                        <p:cTn id="39" dur="1000" fill="hold"/>
                                        <p:tgtEl>
                                          <p:spTgt spid="4"/>
                                        </p:tgtEl>
                                        <p:attrNameLst>
                                          <p:attrName>style.rotation</p:attrName>
                                        </p:attrNameLst>
                                      </p:cBhvr>
                                      <p:tavLst>
                                        <p:tav tm="0">
                                          <p:val>
                                            <p:fltVal val="90"/>
                                          </p:val>
                                        </p:tav>
                                        <p:tav tm="100000">
                                          <p:val>
                                            <p:fltVal val="0"/>
                                          </p:val>
                                        </p:tav>
                                      </p:tavLst>
                                    </p:anim>
                                    <p:animEffect transition="in" filter="fade">
                                      <p:cBhvr>
                                        <p:cTn id="40" dur="1000"/>
                                        <p:tgtEl>
                                          <p:spTgt spid="4"/>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1000" fill="hold"/>
                                        <p:tgtEl>
                                          <p:spTgt spid="5"/>
                                        </p:tgtEl>
                                        <p:attrNameLst>
                                          <p:attrName>ppt_w</p:attrName>
                                        </p:attrNameLst>
                                      </p:cBhvr>
                                      <p:tavLst>
                                        <p:tav tm="0">
                                          <p:val>
                                            <p:fltVal val="0"/>
                                          </p:val>
                                        </p:tav>
                                        <p:tav tm="100000">
                                          <p:val>
                                            <p:strVal val="#ppt_w"/>
                                          </p:val>
                                        </p:tav>
                                      </p:tavLst>
                                    </p:anim>
                                    <p:anim calcmode="lin" valueType="num">
                                      <p:cBhvr>
                                        <p:cTn id="44" dur="1000" fill="hold"/>
                                        <p:tgtEl>
                                          <p:spTgt spid="5"/>
                                        </p:tgtEl>
                                        <p:attrNameLst>
                                          <p:attrName>ppt_h</p:attrName>
                                        </p:attrNameLst>
                                      </p:cBhvr>
                                      <p:tavLst>
                                        <p:tav tm="0">
                                          <p:val>
                                            <p:fltVal val="0"/>
                                          </p:val>
                                        </p:tav>
                                        <p:tav tm="100000">
                                          <p:val>
                                            <p:strVal val="#ppt_h"/>
                                          </p:val>
                                        </p:tav>
                                      </p:tavLst>
                                    </p:anim>
                                    <p:anim calcmode="lin" valueType="num">
                                      <p:cBhvr>
                                        <p:cTn id="45" dur="1000" fill="hold"/>
                                        <p:tgtEl>
                                          <p:spTgt spid="5"/>
                                        </p:tgtEl>
                                        <p:attrNameLst>
                                          <p:attrName>style.rotation</p:attrName>
                                        </p:attrNameLst>
                                      </p:cBhvr>
                                      <p:tavLst>
                                        <p:tav tm="0">
                                          <p:val>
                                            <p:fltVal val="90"/>
                                          </p:val>
                                        </p:tav>
                                        <p:tav tm="100000">
                                          <p:val>
                                            <p:fltVal val="0"/>
                                          </p:val>
                                        </p:tav>
                                      </p:tavLst>
                                    </p:anim>
                                    <p:animEffect transition="in" filter="fade">
                                      <p:cBhvr>
                                        <p:cTn id="46" dur="1000"/>
                                        <p:tgtEl>
                                          <p:spTgt spid="5"/>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ppt_w</p:attrName>
                                        </p:attrNameLst>
                                      </p:cBhvr>
                                      <p:tavLst>
                                        <p:tav tm="0">
                                          <p:val>
                                            <p:fltVal val="0"/>
                                          </p:val>
                                        </p:tav>
                                        <p:tav tm="100000">
                                          <p:val>
                                            <p:strVal val="#ppt_w"/>
                                          </p:val>
                                        </p:tav>
                                      </p:tavLst>
                                    </p:anim>
                                    <p:anim calcmode="lin" valueType="num">
                                      <p:cBhvr>
                                        <p:cTn id="50" dur="1000" fill="hold"/>
                                        <p:tgtEl>
                                          <p:spTgt spid="2"/>
                                        </p:tgtEl>
                                        <p:attrNameLst>
                                          <p:attrName>ppt_h</p:attrName>
                                        </p:attrNameLst>
                                      </p:cBhvr>
                                      <p:tavLst>
                                        <p:tav tm="0">
                                          <p:val>
                                            <p:fltVal val="0"/>
                                          </p:val>
                                        </p:tav>
                                        <p:tav tm="100000">
                                          <p:val>
                                            <p:strVal val="#ppt_h"/>
                                          </p:val>
                                        </p:tav>
                                      </p:tavLst>
                                    </p:anim>
                                    <p:anim calcmode="lin" valueType="num">
                                      <p:cBhvr>
                                        <p:cTn id="51" dur="1000" fill="hold"/>
                                        <p:tgtEl>
                                          <p:spTgt spid="2"/>
                                        </p:tgtEl>
                                        <p:attrNameLst>
                                          <p:attrName>style.rotation</p:attrName>
                                        </p:attrNameLst>
                                      </p:cBhvr>
                                      <p:tavLst>
                                        <p:tav tm="0">
                                          <p:val>
                                            <p:fltVal val="90"/>
                                          </p:val>
                                        </p:tav>
                                        <p:tav tm="100000">
                                          <p:val>
                                            <p:fltVal val="0"/>
                                          </p:val>
                                        </p:tav>
                                      </p:tavLst>
                                    </p:anim>
                                    <p:animEffect transition="in" filter="fade">
                                      <p:cBhvr>
                                        <p:cTn id="52" dur="1000"/>
                                        <p:tgtEl>
                                          <p:spTgt spid="2"/>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randombar(horizontal)">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6" grpId="0"/>
      <p:bldP spid="7" grpId="0"/>
      <p:bldP spid="10" grpId="0" animBg="1"/>
      <p:bldP spid="2" grpId="0" animBg="1"/>
      <p:bldP spid="4" grpId="0"/>
      <p:bldP spid="5"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01DFBA-2C1A-4D99-1A9E-D13F3B18093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2D7C8AC-32D9-8B92-1F62-C2FB83DEBEF5}"/>
              </a:ext>
            </a:extLst>
          </p:cNvPr>
          <p:cNvSpPr txBox="1"/>
          <p:nvPr/>
        </p:nvSpPr>
        <p:spPr>
          <a:xfrm>
            <a:off x="219492" y="3856123"/>
            <a:ext cx="5328586" cy="1077218"/>
          </a:xfrm>
          <a:custGeom>
            <a:avLst/>
            <a:gdLst>
              <a:gd name="connsiteX0" fmla="*/ 0 w 5328586"/>
              <a:gd name="connsiteY0" fmla="*/ 0 h 1077218"/>
              <a:gd name="connsiteX1" fmla="*/ 432208 w 5328586"/>
              <a:gd name="connsiteY1" fmla="*/ 0 h 1077218"/>
              <a:gd name="connsiteX2" fmla="*/ 1077559 w 5328586"/>
              <a:gd name="connsiteY2" fmla="*/ 0 h 1077218"/>
              <a:gd name="connsiteX3" fmla="*/ 1616338 w 5328586"/>
              <a:gd name="connsiteY3" fmla="*/ 0 h 1077218"/>
              <a:gd name="connsiteX4" fmla="*/ 2048545 w 5328586"/>
              <a:gd name="connsiteY4" fmla="*/ 0 h 1077218"/>
              <a:gd name="connsiteX5" fmla="*/ 2480753 w 5328586"/>
              <a:gd name="connsiteY5" fmla="*/ 0 h 1077218"/>
              <a:gd name="connsiteX6" fmla="*/ 2912960 w 5328586"/>
              <a:gd name="connsiteY6" fmla="*/ 0 h 1077218"/>
              <a:gd name="connsiteX7" fmla="*/ 3505025 w 5328586"/>
              <a:gd name="connsiteY7" fmla="*/ 0 h 1077218"/>
              <a:gd name="connsiteX8" fmla="*/ 4150376 w 5328586"/>
              <a:gd name="connsiteY8" fmla="*/ 0 h 1077218"/>
              <a:gd name="connsiteX9" fmla="*/ 4742442 w 5328586"/>
              <a:gd name="connsiteY9" fmla="*/ 0 h 1077218"/>
              <a:gd name="connsiteX10" fmla="*/ 5328586 w 5328586"/>
              <a:gd name="connsiteY10" fmla="*/ 0 h 1077218"/>
              <a:gd name="connsiteX11" fmla="*/ 5328586 w 5328586"/>
              <a:gd name="connsiteY11" fmla="*/ 560153 h 1077218"/>
              <a:gd name="connsiteX12" fmla="*/ 5328586 w 5328586"/>
              <a:gd name="connsiteY12" fmla="*/ 1077218 h 1077218"/>
              <a:gd name="connsiteX13" fmla="*/ 4736521 w 5328586"/>
              <a:gd name="connsiteY13" fmla="*/ 1077218 h 1077218"/>
              <a:gd name="connsiteX14" fmla="*/ 4144456 w 5328586"/>
              <a:gd name="connsiteY14" fmla="*/ 1077218 h 1077218"/>
              <a:gd name="connsiteX15" fmla="*/ 3445819 w 5328586"/>
              <a:gd name="connsiteY15" fmla="*/ 1077218 h 1077218"/>
              <a:gd name="connsiteX16" fmla="*/ 2853754 w 5328586"/>
              <a:gd name="connsiteY16" fmla="*/ 1077218 h 1077218"/>
              <a:gd name="connsiteX17" fmla="*/ 2368260 w 5328586"/>
              <a:gd name="connsiteY17" fmla="*/ 1077218 h 1077218"/>
              <a:gd name="connsiteX18" fmla="*/ 1829481 w 5328586"/>
              <a:gd name="connsiteY18" fmla="*/ 1077218 h 1077218"/>
              <a:gd name="connsiteX19" fmla="*/ 1290702 w 5328586"/>
              <a:gd name="connsiteY19" fmla="*/ 1077218 h 1077218"/>
              <a:gd name="connsiteX20" fmla="*/ 858494 w 5328586"/>
              <a:gd name="connsiteY20" fmla="*/ 1077218 h 1077218"/>
              <a:gd name="connsiteX21" fmla="*/ 0 w 5328586"/>
              <a:gd name="connsiteY21" fmla="*/ 1077218 h 1077218"/>
              <a:gd name="connsiteX22" fmla="*/ 0 w 5328586"/>
              <a:gd name="connsiteY22" fmla="*/ 538609 h 1077218"/>
              <a:gd name="connsiteX23" fmla="*/ 0 w 5328586"/>
              <a:gd name="connsiteY23" fmla="*/ 0 h 10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328586" h="1077218" extrusionOk="0">
                <a:moveTo>
                  <a:pt x="0" y="0"/>
                </a:moveTo>
                <a:cubicBezTo>
                  <a:pt x="185066" y="-42285"/>
                  <a:pt x="280594" y="11694"/>
                  <a:pt x="432208" y="0"/>
                </a:cubicBezTo>
                <a:cubicBezTo>
                  <a:pt x="583822" y="-11694"/>
                  <a:pt x="898479" y="58915"/>
                  <a:pt x="1077559" y="0"/>
                </a:cubicBezTo>
                <a:cubicBezTo>
                  <a:pt x="1256639" y="-58915"/>
                  <a:pt x="1480972" y="18080"/>
                  <a:pt x="1616338" y="0"/>
                </a:cubicBezTo>
                <a:cubicBezTo>
                  <a:pt x="1751704" y="-18080"/>
                  <a:pt x="1885050" y="11696"/>
                  <a:pt x="2048545" y="0"/>
                </a:cubicBezTo>
                <a:cubicBezTo>
                  <a:pt x="2212040" y="-11696"/>
                  <a:pt x="2320840" y="16309"/>
                  <a:pt x="2480753" y="0"/>
                </a:cubicBezTo>
                <a:cubicBezTo>
                  <a:pt x="2640666" y="-16309"/>
                  <a:pt x="2761464" y="39927"/>
                  <a:pt x="2912960" y="0"/>
                </a:cubicBezTo>
                <a:cubicBezTo>
                  <a:pt x="3064456" y="-39927"/>
                  <a:pt x="3251735" y="55944"/>
                  <a:pt x="3505025" y="0"/>
                </a:cubicBezTo>
                <a:cubicBezTo>
                  <a:pt x="3758316" y="-55944"/>
                  <a:pt x="4009440" y="62602"/>
                  <a:pt x="4150376" y="0"/>
                </a:cubicBezTo>
                <a:cubicBezTo>
                  <a:pt x="4291312" y="-62602"/>
                  <a:pt x="4503454" y="19486"/>
                  <a:pt x="4742442" y="0"/>
                </a:cubicBezTo>
                <a:cubicBezTo>
                  <a:pt x="4981430" y="-19486"/>
                  <a:pt x="5170958" y="11150"/>
                  <a:pt x="5328586" y="0"/>
                </a:cubicBezTo>
                <a:cubicBezTo>
                  <a:pt x="5334320" y="118438"/>
                  <a:pt x="5327803" y="286093"/>
                  <a:pt x="5328586" y="560153"/>
                </a:cubicBezTo>
                <a:cubicBezTo>
                  <a:pt x="5329369" y="834213"/>
                  <a:pt x="5323761" y="889101"/>
                  <a:pt x="5328586" y="1077218"/>
                </a:cubicBezTo>
                <a:cubicBezTo>
                  <a:pt x="5124210" y="1103085"/>
                  <a:pt x="5009286" y="1028989"/>
                  <a:pt x="4736521" y="1077218"/>
                </a:cubicBezTo>
                <a:cubicBezTo>
                  <a:pt x="4463756" y="1125447"/>
                  <a:pt x="4418572" y="1050017"/>
                  <a:pt x="4144456" y="1077218"/>
                </a:cubicBezTo>
                <a:cubicBezTo>
                  <a:pt x="3870341" y="1104419"/>
                  <a:pt x="3600192" y="1074394"/>
                  <a:pt x="3445819" y="1077218"/>
                </a:cubicBezTo>
                <a:cubicBezTo>
                  <a:pt x="3291446" y="1080042"/>
                  <a:pt x="3019762" y="1041102"/>
                  <a:pt x="2853754" y="1077218"/>
                </a:cubicBezTo>
                <a:cubicBezTo>
                  <a:pt x="2687746" y="1113334"/>
                  <a:pt x="2532628" y="1021571"/>
                  <a:pt x="2368260" y="1077218"/>
                </a:cubicBezTo>
                <a:cubicBezTo>
                  <a:pt x="2203892" y="1132865"/>
                  <a:pt x="2062986" y="1071331"/>
                  <a:pt x="1829481" y="1077218"/>
                </a:cubicBezTo>
                <a:cubicBezTo>
                  <a:pt x="1595976" y="1083105"/>
                  <a:pt x="1434442" y="1059283"/>
                  <a:pt x="1290702" y="1077218"/>
                </a:cubicBezTo>
                <a:cubicBezTo>
                  <a:pt x="1146962" y="1095153"/>
                  <a:pt x="992159" y="1073764"/>
                  <a:pt x="858494" y="1077218"/>
                </a:cubicBezTo>
                <a:cubicBezTo>
                  <a:pt x="724829" y="1080672"/>
                  <a:pt x="325786" y="1057890"/>
                  <a:pt x="0" y="1077218"/>
                </a:cubicBezTo>
                <a:cubicBezTo>
                  <a:pt x="-39128" y="967929"/>
                  <a:pt x="42926" y="743594"/>
                  <a:pt x="0" y="538609"/>
                </a:cubicBezTo>
                <a:cubicBezTo>
                  <a:pt x="-42926" y="333624"/>
                  <a:pt x="28147" y="199240"/>
                  <a:pt x="0" y="0"/>
                </a:cubicBezTo>
                <a:close/>
              </a:path>
            </a:pathLst>
          </a:custGeom>
          <a:noFill/>
          <a:ln>
            <a:noFill/>
            <a:extLst>
              <a:ext uri="{C807C97D-BFC1-408E-A445-0C87EB9F89A2}">
                <ask:lineSketchStyleProps xmlns:ask="http://schemas.microsoft.com/office/drawing/2018/sketchyshapes" sd="241382839">
                  <a:prstGeom prst="rect">
                    <a:avLst/>
                  </a:prstGeom>
                  <ask:type>
                    <ask:lineSketchScribble/>
                  </ask:type>
                </ask:lineSketchStyleProps>
              </a:ext>
            </a:extLst>
          </a:ln>
        </p:spPr>
        <p:txBody>
          <a:bodyPr wrap="square">
            <a:spAutoFit/>
          </a:bodyPr>
          <a:lstStyle/>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Promueve la renovación celular.</a:t>
            </a:r>
          </a:p>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Brinda efecto suavizante y mejora la elasticidad de la piel.</a:t>
            </a:r>
          </a:p>
          <a:p>
            <a:pPr marL="285750" lvl="0" indent="-285750">
              <a:buFont typeface="Symbol" panose="05050102010706020507" pitchFamily="18" charset="2"/>
              <a:buChar char="®"/>
            </a:pPr>
            <a:r>
              <a:rPr lang="es-ES" sz="1600" dirty="0">
                <a:solidFill>
                  <a:srgbClr val="96938B"/>
                </a:solidFill>
                <a:latin typeface="Times New Roman" panose="02020603050405020304" pitchFamily="18" charset="0"/>
                <a:cs typeface="Times New Roman" panose="02020603050405020304" pitchFamily="18" charset="0"/>
              </a:rPr>
              <a:t>Regenera la piel dañada, mejorando la apariencia de cicatrices.</a:t>
            </a:r>
          </a:p>
        </p:txBody>
      </p:sp>
      <p:sp>
        <p:nvSpPr>
          <p:cNvPr id="9" name="CuadroTexto 8">
            <a:extLst>
              <a:ext uri="{FF2B5EF4-FFF2-40B4-BE49-F238E27FC236}">
                <a16:creationId xmlns:a16="http://schemas.microsoft.com/office/drawing/2014/main" id="{A8493D19-8501-8C28-FB47-4AE59749BF0F}"/>
              </a:ext>
            </a:extLst>
          </p:cNvPr>
          <p:cNvSpPr txBox="1"/>
          <p:nvPr/>
        </p:nvSpPr>
        <p:spPr>
          <a:xfrm>
            <a:off x="601286" y="948373"/>
            <a:ext cx="3375463" cy="707886"/>
          </a:xfrm>
          <a:prstGeom prst="rect">
            <a:avLst/>
          </a:prstGeom>
          <a:noFill/>
        </p:spPr>
        <p:txBody>
          <a:bodyPr wrap="square">
            <a:spAutoFit/>
          </a:bodyPr>
          <a:lstStyle>
            <a:defPPr>
              <a:defRPr lang="en-US"/>
            </a:defPPr>
            <a:lvl1pPr algn="ctr">
              <a:defRPr sz="2000">
                <a:solidFill>
                  <a:srgbClr val="97938C"/>
                </a:solidFill>
                <a:latin typeface="NHaasGroteskDSPro-55Rg"/>
              </a:defRPr>
            </a:lvl1pPr>
          </a:lstStyle>
          <a:p>
            <a:r>
              <a:rPr lang="es-ES" dirty="0"/>
              <a:t>CREMA HERBAL CORPORAL</a:t>
            </a:r>
          </a:p>
          <a:p>
            <a:r>
              <a:rPr lang="es-ES" dirty="0"/>
              <a:t>DE TEA TREE 25G</a:t>
            </a:r>
            <a:endParaRPr lang="it-IT" dirty="0"/>
          </a:p>
        </p:txBody>
      </p:sp>
      <p:sp>
        <p:nvSpPr>
          <p:cNvPr id="7" name="Rectángulo 6">
            <a:extLst>
              <a:ext uri="{FF2B5EF4-FFF2-40B4-BE49-F238E27FC236}">
                <a16:creationId xmlns:a16="http://schemas.microsoft.com/office/drawing/2014/main" id="{97A19E02-8B70-AEC6-A7FB-E19E4AA25DEF}"/>
              </a:ext>
            </a:extLst>
          </p:cNvPr>
          <p:cNvSpPr/>
          <p:nvPr/>
        </p:nvSpPr>
        <p:spPr>
          <a:xfrm>
            <a:off x="315856" y="2934995"/>
            <a:ext cx="7379756" cy="830997"/>
          </a:xfrm>
          <a:prstGeom prst="rect">
            <a:avLst/>
          </a:prstGeom>
          <a:noFill/>
        </p:spPr>
        <p:txBody>
          <a:bodyPr wrap="square" lIns="91440" tIns="45720" rIns="91440" bIns="45720">
            <a:spAutoFit/>
          </a:bodyPr>
          <a:lstStyle/>
          <a:p>
            <a:r>
              <a:rPr lang="es-ES" sz="4000" dirty="0">
                <a:ln w="0"/>
                <a:solidFill>
                  <a:srgbClr val="9BAA6E"/>
                </a:solidFill>
                <a:latin typeface="Arial" panose="020B0604020202020204" pitchFamily="34" charset="0"/>
                <a:cs typeface="Arial" panose="020B0604020202020204" pitchFamily="34" charset="0"/>
              </a:rPr>
              <a:t>Botiquín </a:t>
            </a:r>
            <a:r>
              <a:rPr lang="es-ES" sz="4800" i="1" dirty="0">
                <a:ln w="0"/>
                <a:solidFill>
                  <a:srgbClr val="9BAA6E"/>
                </a:solidFill>
                <a:latin typeface="Times New Roman" panose="02020603050405020304" pitchFamily="18" charset="0"/>
                <a:cs typeface="Times New Roman" panose="02020603050405020304" pitchFamily="18" charset="0"/>
              </a:rPr>
              <a:t>natural</a:t>
            </a:r>
            <a:endParaRPr lang="es-ES" sz="4800" b="0" i="1" cap="none" spc="0" dirty="0">
              <a:ln w="0"/>
              <a:solidFill>
                <a:srgbClr val="9BAA6E"/>
              </a:solidFill>
              <a:latin typeface="Times New Roman" panose="02020603050405020304" pitchFamily="18" charset="0"/>
              <a:cs typeface="Times New Roman" panose="02020603050405020304" pitchFamily="18" charset="0"/>
            </a:endParaRPr>
          </a:p>
        </p:txBody>
      </p:sp>
      <p:cxnSp>
        <p:nvCxnSpPr>
          <p:cNvPr id="12" name="Conector recto 11">
            <a:extLst>
              <a:ext uri="{FF2B5EF4-FFF2-40B4-BE49-F238E27FC236}">
                <a16:creationId xmlns:a16="http://schemas.microsoft.com/office/drawing/2014/main" id="{8E1F8700-AA12-CB1C-1194-C50C21B377CA}"/>
              </a:ext>
            </a:extLst>
          </p:cNvPr>
          <p:cNvCxnSpPr>
            <a:cxnSpLocks/>
          </p:cNvCxnSpPr>
          <p:nvPr/>
        </p:nvCxnSpPr>
        <p:spPr>
          <a:xfrm flipV="1">
            <a:off x="0" y="6054593"/>
            <a:ext cx="12236743" cy="22040"/>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13" name="Picture 13">
            <a:extLst>
              <a:ext uri="{FF2B5EF4-FFF2-40B4-BE49-F238E27FC236}">
                <a16:creationId xmlns:a16="http://schemas.microsoft.com/office/drawing/2014/main" id="{FAF96DB4-D4A0-B945-B4FA-9077F1866DA5}"/>
              </a:ext>
            </a:extLst>
          </p:cNvPr>
          <p:cNvPicPr>
            <a:picLocks noChangeAspect="1"/>
          </p:cNvPicPr>
          <p:nvPr/>
        </p:nvPicPr>
        <p:blipFill>
          <a:blip r:embed="rId3"/>
          <a:stretch>
            <a:fillRect/>
          </a:stretch>
        </p:blipFill>
        <p:spPr>
          <a:xfrm>
            <a:off x="223206" y="6204864"/>
            <a:ext cx="700622" cy="508198"/>
          </a:xfrm>
          <a:prstGeom prst="rect">
            <a:avLst/>
          </a:prstGeom>
        </p:spPr>
      </p:pic>
      <p:cxnSp>
        <p:nvCxnSpPr>
          <p:cNvPr id="14" name="Conector recto 13">
            <a:extLst>
              <a:ext uri="{FF2B5EF4-FFF2-40B4-BE49-F238E27FC236}">
                <a16:creationId xmlns:a16="http://schemas.microsoft.com/office/drawing/2014/main" id="{CBB5FB43-D6EE-4C9F-7A2A-80F2655218F8}"/>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10" name="Rectángulo: esquinas redondeadas 9">
            <a:extLst>
              <a:ext uri="{FF2B5EF4-FFF2-40B4-BE49-F238E27FC236}">
                <a16:creationId xmlns:a16="http://schemas.microsoft.com/office/drawing/2014/main" id="{176D4901-D8E1-3F01-535B-F07FA311431C}"/>
              </a:ext>
            </a:extLst>
          </p:cNvPr>
          <p:cNvSpPr/>
          <p:nvPr/>
        </p:nvSpPr>
        <p:spPr>
          <a:xfrm>
            <a:off x="939567" y="1712673"/>
            <a:ext cx="2646800" cy="799154"/>
          </a:xfrm>
          <a:prstGeom prst="roundRect">
            <a:avLst>
              <a:gd name="adj" fmla="val 19268"/>
            </a:avLst>
          </a:prstGeom>
          <a:noFill/>
          <a:ln>
            <a:solidFill>
              <a:srgbClr val="9BAA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sz="4400" dirty="0">
                <a:solidFill>
                  <a:srgbClr val="9BAA6E"/>
                </a:solidFill>
                <a:latin typeface="Arial" panose="020B0604020202020204" pitchFamily="34" charset="0"/>
                <a:cs typeface="Arial" panose="020B0604020202020204" pitchFamily="34" charset="0"/>
              </a:rPr>
              <a:t>$ 13.000</a:t>
            </a:r>
            <a:endParaRPr lang="es-AR" sz="4400" dirty="0">
              <a:solidFill>
                <a:srgbClr val="9BAA6E"/>
              </a:solidFill>
              <a:latin typeface="Abadi Extra Light" panose="020B0204020104020204" pitchFamily="34" charset="0"/>
            </a:endParaRPr>
          </a:p>
        </p:txBody>
      </p:sp>
      <p:sp>
        <p:nvSpPr>
          <p:cNvPr id="19" name="CuadroTexto 18">
            <a:extLst>
              <a:ext uri="{FF2B5EF4-FFF2-40B4-BE49-F238E27FC236}">
                <a16:creationId xmlns:a16="http://schemas.microsoft.com/office/drawing/2014/main" id="{BB7F4EA1-BDF8-D1F8-B95F-0750CB87855A}"/>
              </a:ext>
            </a:extLst>
          </p:cNvPr>
          <p:cNvSpPr txBox="1"/>
          <p:nvPr/>
        </p:nvSpPr>
        <p:spPr>
          <a:xfrm>
            <a:off x="1262962" y="6197353"/>
            <a:ext cx="5586407" cy="461665"/>
          </a:xfrm>
          <a:prstGeom prst="rect">
            <a:avLst/>
          </a:prstGeom>
          <a:noFill/>
        </p:spPr>
        <p:txBody>
          <a:bodyPr wrap="square">
            <a:spAutoFit/>
          </a:bodyPr>
          <a:lstStyle/>
          <a:p>
            <a:r>
              <a:rPr lang="es-ES" sz="1200" dirty="0">
                <a:solidFill>
                  <a:srgbClr val="96938B"/>
                </a:solidFill>
                <a:latin typeface="Arial" panose="020B0604020202020204" pitchFamily="34" charset="0"/>
                <a:ea typeface="Times New Roman" panose="02020603050405020304" pitchFamily="18" charset="0"/>
                <a:cs typeface="Arial" panose="020B0604020202020204" pitchFamily="34" charset="0"/>
              </a:rPr>
              <a:t>Esta oferta puede solicitarse dentro del pedido mínimo. </a:t>
            </a:r>
          </a:p>
          <a:p>
            <a:r>
              <a:rPr lang="es-ES" sz="1200" dirty="0">
                <a:solidFill>
                  <a:srgbClr val="96938B"/>
                </a:solidFill>
                <a:latin typeface="Arial" panose="020B0604020202020204" pitchFamily="34" charset="0"/>
                <a:ea typeface="Times New Roman" panose="02020603050405020304" pitchFamily="18" charset="0"/>
                <a:cs typeface="Arial" panose="020B0604020202020204" pitchFamily="34" charset="0"/>
              </a:rPr>
              <a:t>VIGENCIA: Período 3 de 2024. Hasta agotar stock.</a:t>
            </a:r>
            <a:endParaRPr lang="es-AR" sz="1200" dirty="0">
              <a:solidFill>
                <a:srgbClr val="96938B"/>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21" name="CuadroTexto 20">
            <a:extLst>
              <a:ext uri="{FF2B5EF4-FFF2-40B4-BE49-F238E27FC236}">
                <a16:creationId xmlns:a16="http://schemas.microsoft.com/office/drawing/2014/main" id="{E510426B-C839-031E-9B76-26F40DD4D2EC}"/>
              </a:ext>
            </a:extLst>
          </p:cNvPr>
          <p:cNvSpPr txBox="1"/>
          <p:nvPr/>
        </p:nvSpPr>
        <p:spPr>
          <a:xfrm>
            <a:off x="965616" y="2562411"/>
            <a:ext cx="2646801" cy="369332"/>
          </a:xfrm>
          <a:prstGeom prst="rect">
            <a:avLst/>
          </a:prstGeom>
          <a:noFill/>
        </p:spPr>
        <p:txBody>
          <a:bodyPr wrap="square">
            <a:spAutoFit/>
          </a:bodyPr>
          <a:lstStyle>
            <a:defPPr>
              <a:defRPr lang="en-US"/>
            </a:defPPr>
            <a:lvl1pPr algn="ctr">
              <a:defRPr sz="2000">
                <a:solidFill>
                  <a:srgbClr val="97938C"/>
                </a:solidFill>
                <a:latin typeface="NHaasGroteskDSPro-55Rg"/>
              </a:defRPr>
            </a:lvl1pPr>
          </a:lstStyle>
          <a:p>
            <a:r>
              <a:rPr lang="es-ES" sz="1800" dirty="0">
                <a:solidFill>
                  <a:srgbClr val="B7C397"/>
                </a:solidFill>
              </a:rPr>
              <a:t>PRECIO PROMOCIONAL</a:t>
            </a:r>
            <a:endParaRPr lang="it-IT" sz="1800" dirty="0">
              <a:solidFill>
                <a:srgbClr val="B7C397"/>
              </a:solidFill>
            </a:endParaRPr>
          </a:p>
        </p:txBody>
      </p:sp>
    </p:spTree>
    <p:extLst>
      <p:ext uri="{BB962C8B-B14F-4D97-AF65-F5344CB8AC3E}">
        <p14:creationId xmlns:p14="http://schemas.microsoft.com/office/powerpoint/2010/main" val="1636792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fltVal val="0"/>
                                          </p:val>
                                        </p:tav>
                                        <p:tav tm="100000">
                                          <p:val>
                                            <p:strVal val="#ppt_w"/>
                                          </p:val>
                                        </p:tav>
                                      </p:tavLst>
                                    </p:anim>
                                    <p:anim calcmode="lin" valueType="num">
                                      <p:cBhvr>
                                        <p:cTn id="22" dur="1000" fill="hold"/>
                                        <p:tgtEl>
                                          <p:spTgt spid="10"/>
                                        </p:tgtEl>
                                        <p:attrNameLst>
                                          <p:attrName>ppt_h</p:attrName>
                                        </p:attrNameLst>
                                      </p:cBhvr>
                                      <p:tavLst>
                                        <p:tav tm="0">
                                          <p:val>
                                            <p:fltVal val="0"/>
                                          </p:val>
                                        </p:tav>
                                        <p:tav tm="100000">
                                          <p:val>
                                            <p:strVal val="#ppt_h"/>
                                          </p:val>
                                        </p:tav>
                                      </p:tavLst>
                                    </p:anim>
                                    <p:anim calcmode="lin" valueType="num">
                                      <p:cBhvr>
                                        <p:cTn id="23" dur="1000" fill="hold"/>
                                        <p:tgtEl>
                                          <p:spTgt spid="10"/>
                                        </p:tgtEl>
                                        <p:attrNameLst>
                                          <p:attrName>style.rotation</p:attrName>
                                        </p:attrNameLst>
                                      </p:cBhvr>
                                      <p:tavLst>
                                        <p:tav tm="0">
                                          <p:val>
                                            <p:fltVal val="90"/>
                                          </p:val>
                                        </p:tav>
                                        <p:tav tm="100000">
                                          <p:val>
                                            <p:fltVal val="0"/>
                                          </p:val>
                                        </p:tav>
                                      </p:tavLst>
                                    </p:anim>
                                    <p:animEffect transition="in" filter="fade">
                                      <p:cBhvr>
                                        <p:cTn id="24" dur="1000"/>
                                        <p:tgtEl>
                                          <p:spTgt spid="10"/>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1000" fill="hold"/>
                                        <p:tgtEl>
                                          <p:spTgt spid="21"/>
                                        </p:tgtEl>
                                        <p:attrNameLst>
                                          <p:attrName>ppt_w</p:attrName>
                                        </p:attrNameLst>
                                      </p:cBhvr>
                                      <p:tavLst>
                                        <p:tav tm="0">
                                          <p:val>
                                            <p:fltVal val="0"/>
                                          </p:val>
                                        </p:tav>
                                        <p:tav tm="100000">
                                          <p:val>
                                            <p:strVal val="#ppt_w"/>
                                          </p:val>
                                        </p:tav>
                                      </p:tavLst>
                                    </p:anim>
                                    <p:anim calcmode="lin" valueType="num">
                                      <p:cBhvr>
                                        <p:cTn id="28" dur="1000" fill="hold"/>
                                        <p:tgtEl>
                                          <p:spTgt spid="21"/>
                                        </p:tgtEl>
                                        <p:attrNameLst>
                                          <p:attrName>ppt_h</p:attrName>
                                        </p:attrNameLst>
                                      </p:cBhvr>
                                      <p:tavLst>
                                        <p:tav tm="0">
                                          <p:val>
                                            <p:fltVal val="0"/>
                                          </p:val>
                                        </p:tav>
                                        <p:tav tm="100000">
                                          <p:val>
                                            <p:strVal val="#ppt_h"/>
                                          </p:val>
                                        </p:tav>
                                      </p:tavLst>
                                    </p:anim>
                                    <p:anim calcmode="lin" valueType="num">
                                      <p:cBhvr>
                                        <p:cTn id="29" dur="1000" fill="hold"/>
                                        <p:tgtEl>
                                          <p:spTgt spid="21"/>
                                        </p:tgtEl>
                                        <p:attrNameLst>
                                          <p:attrName>style.rotation</p:attrName>
                                        </p:attrNameLst>
                                      </p:cBhvr>
                                      <p:tavLst>
                                        <p:tav tm="0">
                                          <p:val>
                                            <p:fltVal val="90"/>
                                          </p:val>
                                        </p:tav>
                                        <p:tav tm="100000">
                                          <p:val>
                                            <p:fltVal val="0"/>
                                          </p:val>
                                        </p:tav>
                                      </p:tavLst>
                                    </p:anim>
                                    <p:animEffect transition="in" filter="fade">
                                      <p:cBhvr>
                                        <p:cTn id="30" dur="10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7" grpId="0"/>
      <p:bldP spid="10" grpId="0" animBg="1"/>
      <p:bldP spid="19" grpId="0"/>
      <p:bldP spid="21"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EFBF8"/>
        </a:solidFill>
        <a:effectLst/>
      </p:bgPr>
    </p:bg>
    <p:spTree>
      <p:nvGrpSpPr>
        <p:cNvPr id="1" name="">
          <a:extLst>
            <a:ext uri="{FF2B5EF4-FFF2-40B4-BE49-F238E27FC236}">
              <a16:creationId xmlns:a16="http://schemas.microsoft.com/office/drawing/2014/main" id="{C1995E82-A3A6-AB12-7709-CFED77BC6EB7}"/>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7AE138EE-665C-6838-00F2-3C6109BCFE06}"/>
              </a:ext>
            </a:extLst>
          </p:cNvPr>
          <p:cNvSpPr/>
          <p:nvPr/>
        </p:nvSpPr>
        <p:spPr>
          <a:xfrm>
            <a:off x="6096000" y="2056131"/>
            <a:ext cx="5549900" cy="126188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s-ES_tradnl" sz="3600" spc="300" dirty="0">
                <a:solidFill>
                  <a:srgbClr val="96938B"/>
                </a:solidFill>
                <a:latin typeface="Arial" panose="020B0604020202020204" pitchFamily="34" charset="0"/>
                <a:cs typeface="Arial" panose="020B0604020202020204" pitchFamily="34" charset="0"/>
              </a:rPr>
              <a:t>Ofertas de Semana 1 para </a:t>
            </a:r>
            <a:r>
              <a:rPr lang="es-ES_tradnl" sz="4000" i="1" spc="300" dirty="0">
                <a:solidFill>
                  <a:srgbClr val="96938B"/>
                </a:solidFill>
                <a:latin typeface="Times New Roman" panose="02020603050405020304" pitchFamily="18" charset="0"/>
                <a:cs typeface="Times New Roman" panose="02020603050405020304" pitchFamily="18" charset="0"/>
              </a:rPr>
              <a:t>tus</a:t>
            </a:r>
            <a:r>
              <a:rPr lang="es-ES_tradnl" sz="3600" spc="300" dirty="0">
                <a:solidFill>
                  <a:srgbClr val="96938B"/>
                </a:solidFill>
                <a:latin typeface="Arial" panose="020B0604020202020204" pitchFamily="34" charset="0"/>
                <a:cs typeface="Arial" panose="020B0604020202020204" pitchFamily="34" charset="0"/>
              </a:rPr>
              <a:t> </a:t>
            </a:r>
            <a:r>
              <a:rPr lang="es-ES_tradnl" sz="4000" i="1" spc="300" dirty="0">
                <a:solidFill>
                  <a:srgbClr val="96938B"/>
                </a:solidFill>
                <a:latin typeface="Times New Roman" panose="02020603050405020304" pitchFamily="18" charset="0"/>
                <a:cs typeface="Times New Roman" panose="02020603050405020304" pitchFamily="18" charset="0"/>
              </a:rPr>
              <a:t>clientes</a:t>
            </a:r>
          </a:p>
        </p:txBody>
      </p:sp>
      <p:pic>
        <p:nvPicPr>
          <p:cNvPr id="2" name="Imagen 1" descr="Una mujer con un paraguas en la mano&#10;&#10;Descripción generada automáticamente con confianza media">
            <a:extLst>
              <a:ext uri="{FF2B5EF4-FFF2-40B4-BE49-F238E27FC236}">
                <a16:creationId xmlns:a16="http://schemas.microsoft.com/office/drawing/2014/main" id="{A4F078D3-8995-2186-DBF8-1AB376D0B434}"/>
              </a:ext>
            </a:extLst>
          </p:cNvPr>
          <p:cNvPicPr>
            <a:picLocks noChangeAspect="1"/>
          </p:cNvPicPr>
          <p:nvPr/>
        </p:nvPicPr>
        <p:blipFill rotWithShape="1">
          <a:blip r:embed="rId2"/>
          <a:srcRect l="11333" r="35995"/>
          <a:stretch/>
        </p:blipFill>
        <p:spPr>
          <a:xfrm>
            <a:off x="241302" y="262006"/>
            <a:ext cx="3082924" cy="3669629"/>
          </a:xfrm>
          <a:prstGeom prst="round2DiagRect">
            <a:avLst>
              <a:gd name="adj1" fmla="val 4666"/>
              <a:gd name="adj2" fmla="val 4000"/>
            </a:avLst>
          </a:prstGeom>
          <a:ln w="88900" cap="sq">
            <a:noFill/>
            <a:miter lim="800000"/>
          </a:ln>
          <a:effectLst/>
        </p:spPr>
      </p:pic>
      <p:pic>
        <p:nvPicPr>
          <p:cNvPr id="4" name="Imagen 3" descr="Logotipo, nombre de la empresa&#10;&#10;Descripción generada automáticamente">
            <a:extLst>
              <a:ext uri="{FF2B5EF4-FFF2-40B4-BE49-F238E27FC236}">
                <a16:creationId xmlns:a16="http://schemas.microsoft.com/office/drawing/2014/main" id="{A782DB7A-28F9-DF0A-8499-88EDA2E9B6EC}"/>
              </a:ext>
            </a:extLst>
          </p:cNvPr>
          <p:cNvPicPr>
            <a:picLocks noChangeAspect="1"/>
          </p:cNvPicPr>
          <p:nvPr/>
        </p:nvPicPr>
        <p:blipFill>
          <a:blip r:embed="rId3">
            <a:alphaModFix amt="70000"/>
          </a:blip>
          <a:stretch>
            <a:fillRect/>
          </a:stretch>
        </p:blipFill>
        <p:spPr>
          <a:xfrm rot="20675891">
            <a:off x="2789907" y="2887467"/>
            <a:ext cx="1531849" cy="1083065"/>
          </a:xfrm>
          <a:prstGeom prst="rect">
            <a:avLst/>
          </a:prstGeom>
        </p:spPr>
      </p:pic>
    </p:spTree>
    <p:extLst>
      <p:ext uri="{BB962C8B-B14F-4D97-AF65-F5344CB8AC3E}">
        <p14:creationId xmlns:p14="http://schemas.microsoft.com/office/powerpoint/2010/main" val="3059838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7F8F2"/>
        </a:solid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77EED760-B0C5-2A70-D14A-1B49B2CEFAFE}"/>
              </a:ext>
            </a:extLst>
          </p:cNvPr>
          <p:cNvSpPr txBox="1"/>
          <p:nvPr/>
        </p:nvSpPr>
        <p:spPr>
          <a:xfrm>
            <a:off x="6934200" y="956017"/>
            <a:ext cx="5074380" cy="3293209"/>
          </a:xfrm>
          <a:prstGeom prst="rect">
            <a:avLst/>
          </a:prstGeom>
          <a:noFill/>
        </p:spPr>
        <p:txBody>
          <a:bodyPr wrap="square" rtlCol="0">
            <a:spAutoFit/>
          </a:bodyPr>
          <a:lstStyle/>
          <a:p>
            <a:pPr algn="ctr"/>
            <a:r>
              <a:rPr lang="es-AR" sz="3200" dirty="0">
                <a:solidFill>
                  <a:srgbClr val="9BAA6E"/>
                </a:solidFill>
                <a:latin typeface="Times New Roman" panose="02020603050405020304" pitchFamily="18" charset="0"/>
                <a:cs typeface="Times New Roman" panose="02020603050405020304" pitchFamily="18" charset="0"/>
              </a:rPr>
              <a:t>Durante la Semana 1 de Período 3  los pedidos pagados con Mercado Pago  </a:t>
            </a:r>
          </a:p>
          <a:p>
            <a:pPr algn="ctr"/>
            <a:r>
              <a:rPr lang="es-AR" sz="3200" dirty="0">
                <a:solidFill>
                  <a:srgbClr val="9BAA6E"/>
                </a:solidFill>
                <a:latin typeface="Times New Roman" panose="02020603050405020304" pitchFamily="18" charset="0"/>
                <a:cs typeface="Times New Roman" panose="02020603050405020304" pitchFamily="18" charset="0"/>
              </a:rPr>
              <a:t>pueden optar por</a:t>
            </a:r>
          </a:p>
          <a:p>
            <a:pPr algn="ctr"/>
            <a:r>
              <a:rPr lang="es-AR" sz="4000" b="1" dirty="0">
                <a:solidFill>
                  <a:srgbClr val="9BAA6E"/>
                </a:solidFill>
                <a:latin typeface="Arial" panose="020B0604020202020204" pitchFamily="34" charset="0"/>
                <a:cs typeface="Arial" panose="020B0604020202020204" pitchFamily="34" charset="0"/>
              </a:rPr>
              <a:t>3 CUOTAS SIN INTERÉS</a:t>
            </a:r>
            <a:endParaRPr lang="es-AR" sz="4400" b="1" dirty="0">
              <a:solidFill>
                <a:srgbClr val="9BAA6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924D5EA0-0940-F3BA-C603-97345995EBA9}"/>
              </a:ext>
            </a:extLst>
          </p:cNvPr>
          <p:cNvSpPr txBox="1"/>
          <p:nvPr/>
        </p:nvSpPr>
        <p:spPr>
          <a:xfrm>
            <a:off x="7216330" y="4627794"/>
            <a:ext cx="4553492" cy="830997"/>
          </a:xfrm>
          <a:prstGeom prst="rect">
            <a:avLst/>
          </a:prstGeom>
          <a:noFill/>
        </p:spPr>
        <p:txBody>
          <a:bodyPr wrap="square" rtlCol="0">
            <a:spAutoFit/>
          </a:bodyPr>
          <a:lstStyle/>
          <a:p>
            <a:pPr algn="ctr"/>
            <a:r>
              <a:rPr lang="es-AR" sz="2400" dirty="0">
                <a:solidFill>
                  <a:srgbClr val="96938B"/>
                </a:solidFill>
                <a:latin typeface="Arial" panose="020B0604020202020204" pitchFamily="34" charset="0"/>
                <a:cs typeface="Arial" panose="020B0604020202020204" pitchFamily="34" charset="0"/>
              </a:rPr>
              <a:t>¡Válido tanto en pedidos web como en Tiendas Virtuales Just!</a:t>
            </a:r>
          </a:p>
        </p:txBody>
      </p:sp>
      <p:cxnSp>
        <p:nvCxnSpPr>
          <p:cNvPr id="4" name="Conector recto 3">
            <a:extLst>
              <a:ext uri="{FF2B5EF4-FFF2-40B4-BE49-F238E27FC236}">
                <a16:creationId xmlns:a16="http://schemas.microsoft.com/office/drawing/2014/main" id="{2E78A58F-A252-B11A-AE0A-D0784CF8F3C0}"/>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7" name="Conector recto 6">
            <a:extLst>
              <a:ext uri="{FF2B5EF4-FFF2-40B4-BE49-F238E27FC236}">
                <a16:creationId xmlns:a16="http://schemas.microsoft.com/office/drawing/2014/main" id="{04210489-FDE2-A414-B726-570747C16755}"/>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12" name="CuadroTexto 11">
            <a:extLst>
              <a:ext uri="{FF2B5EF4-FFF2-40B4-BE49-F238E27FC236}">
                <a16:creationId xmlns:a16="http://schemas.microsoft.com/office/drawing/2014/main" id="{8FBD07D5-6495-D41A-08B2-79F7F74FFAB9}"/>
              </a:ext>
            </a:extLst>
          </p:cNvPr>
          <p:cNvSpPr txBox="1"/>
          <p:nvPr/>
        </p:nvSpPr>
        <p:spPr>
          <a:xfrm>
            <a:off x="1162755" y="6065582"/>
            <a:ext cx="10921922" cy="788164"/>
          </a:xfrm>
          <a:prstGeom prst="rect">
            <a:avLst/>
          </a:prstGeom>
          <a:noFill/>
        </p:spPr>
        <p:txBody>
          <a:bodyPr wrap="square">
            <a:spAutoFit/>
          </a:bodyPr>
          <a:lstStyle/>
          <a:p>
            <a:pPr algn="just">
              <a:lnSpc>
                <a:spcPct val="115000"/>
              </a:lnSpc>
              <a:spcAft>
                <a:spcPts val="800"/>
              </a:spcAft>
            </a:pPr>
            <a:r>
              <a:rPr lang="es-AR" sz="800" kern="0" dirty="0">
                <a:solidFill>
                  <a:srgbClr val="96938B"/>
                </a:solidFill>
                <a:effectLst/>
                <a:latin typeface="Arial" panose="020B0604020202020204" pitchFamily="34" charset="0"/>
                <a:ea typeface="Aptos" panose="020B0004020202020204" pitchFamily="34" charset="0"/>
                <a:cs typeface="Arial" panose="020B0604020202020204" pitchFamily="34" charset="0"/>
              </a:rPr>
              <a:t>IMPORTANTE:</a:t>
            </a:r>
            <a:r>
              <a:rPr lang="es-ES" sz="800" kern="0" dirty="0">
                <a:solidFill>
                  <a:srgbClr val="96938B"/>
                </a:solidFill>
                <a:latin typeface="Arial" panose="020B0604020202020204" pitchFamily="34" charset="0"/>
                <a:ea typeface="Aptos" panose="020B0004020202020204" pitchFamily="34" charset="0"/>
                <a:cs typeface="Arial" panose="020B0604020202020204" pitchFamily="34" charset="0"/>
              </a:rPr>
              <a:t>Válido únicamente para pagos realizados con Mercado Pago en Semana 1 de P3 (jueves 22/02 a las 17hs al miércoles 28/02 a las 20hs). Para proceder al pago en tres cuotas sin interés, deberás ingresar a la Web de Consultoras/es &gt; Oficina Virtual &gt; Mi Negocio &gt; &gt; Botón Mercado Pago &gt; Completar los datos de su Tarjeta de Crédito. Recién en este paso, el sistema dará la opción de 1 o 3 cuotas sin interés. Si su pago es rechazado por Mercado Pago es probable que su tarjeta tenga algún inconveniente. En caso suceda, comunicarse con Mercado Pago para conocer el motivo de rechazo. Just no realizará anulaciones por pagos mal realizados. ATENCIÓN: por nuevas disposiciones de Mercado Pago, las 3 Cuotas SIN INTERÉS, serán sólo aplicables para Tarjetas de Crédito Bancarizadas. Las tarjetas no Bancarizadas están habilitadas a las cuotas con interés. Tarjeta Naranja, es un ejemplo de tarjeta no emitida por una entidad bancaria. Solo aplica para pagar el pedido de esa misma semana.</a:t>
            </a:r>
            <a:endParaRPr lang="es-AR" sz="1100" kern="100" dirty="0">
              <a:solidFill>
                <a:srgbClr val="96938B"/>
              </a:solidFill>
              <a:effectLst/>
              <a:latin typeface="Arial" panose="020B0604020202020204" pitchFamily="34" charset="0"/>
              <a:ea typeface="Aptos" panose="020B0004020202020204" pitchFamily="34" charset="0"/>
              <a:cs typeface="Arial" panose="020B0604020202020204" pitchFamily="34" charset="0"/>
            </a:endParaRPr>
          </a:p>
        </p:txBody>
      </p:sp>
      <p:sp>
        <p:nvSpPr>
          <p:cNvPr id="13" name="Rectangle 165">
            <a:extLst>
              <a:ext uri="{FF2B5EF4-FFF2-40B4-BE49-F238E27FC236}">
                <a16:creationId xmlns:a16="http://schemas.microsoft.com/office/drawing/2014/main" id="{B2FD9F94-4460-60A4-06C7-8409F5A2A989}"/>
              </a:ext>
            </a:extLst>
          </p:cNvPr>
          <p:cNvSpPr/>
          <p:nvPr/>
        </p:nvSpPr>
        <p:spPr>
          <a:xfrm>
            <a:off x="0" y="144938"/>
            <a:ext cx="3672114"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rgbClr val="736F64"/>
                </a:solidFill>
                <a:latin typeface="Arial" panose="020B0604020202020204" pitchFamily="34" charset="0"/>
                <a:cs typeface="Arial" panose="020B0604020202020204" pitchFamily="34" charset="0"/>
              </a:rPr>
              <a:t>3 CUOTAS SIN INTERÉS</a:t>
            </a:r>
            <a:endParaRPr lang="en-US" sz="1600" b="1" dirty="0">
              <a:solidFill>
                <a:srgbClr val="736F64"/>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6A19A8C9-3B15-846C-55D0-37AA47D60FB9}"/>
              </a:ext>
            </a:extLst>
          </p:cNvPr>
          <p:cNvPicPr>
            <a:picLocks noChangeAspect="1"/>
          </p:cNvPicPr>
          <p:nvPr/>
        </p:nvPicPr>
        <p:blipFill>
          <a:blip r:embed="rId2"/>
          <a:stretch>
            <a:fillRect/>
          </a:stretch>
        </p:blipFill>
        <p:spPr>
          <a:xfrm>
            <a:off x="223206" y="6204864"/>
            <a:ext cx="700622" cy="508198"/>
          </a:xfrm>
          <a:prstGeom prst="rect">
            <a:avLst/>
          </a:prstGeom>
        </p:spPr>
      </p:pic>
      <p:sp>
        <p:nvSpPr>
          <p:cNvPr id="11" name="CuadroTexto 10">
            <a:extLst>
              <a:ext uri="{FF2B5EF4-FFF2-40B4-BE49-F238E27FC236}">
                <a16:creationId xmlns:a16="http://schemas.microsoft.com/office/drawing/2014/main" id="{A0B68AE6-2BE6-953B-89AE-D659878B1DAE}"/>
              </a:ext>
            </a:extLst>
          </p:cNvPr>
          <p:cNvSpPr txBox="1"/>
          <p:nvPr/>
        </p:nvSpPr>
        <p:spPr>
          <a:xfrm>
            <a:off x="223206" y="985028"/>
            <a:ext cx="6119812" cy="1569660"/>
          </a:xfrm>
          <a:prstGeom prst="rect">
            <a:avLst/>
          </a:prstGeom>
          <a:noFill/>
        </p:spPr>
        <p:txBody>
          <a:bodyPr wrap="square">
            <a:spAutoFit/>
          </a:bodyPr>
          <a:lstStyle/>
          <a:p>
            <a:pPr algn="l"/>
            <a:r>
              <a:rPr lang="es-AR" sz="4800" b="0" i="0" u="none" strike="noStrike" baseline="0" dirty="0">
                <a:solidFill>
                  <a:srgbClr val="FFFFFF"/>
                </a:solidFill>
                <a:latin typeface="NHaasGroteskDSPro-55Rg"/>
              </a:rPr>
              <a:t>¡</a:t>
            </a:r>
            <a:r>
              <a:rPr lang="es-AR" sz="4800" b="0" i="0" u="none" strike="noStrike" baseline="0" dirty="0" err="1">
                <a:solidFill>
                  <a:srgbClr val="FFFFFF"/>
                </a:solidFill>
                <a:latin typeface="NHaasGroteskDSPro-55Rg"/>
              </a:rPr>
              <a:t>Volvé</a:t>
            </a:r>
            <a:r>
              <a:rPr lang="es-AR" sz="4800" b="0" i="0" u="none" strike="noStrike" baseline="0" dirty="0">
                <a:solidFill>
                  <a:srgbClr val="FFFFFF"/>
                </a:solidFill>
                <a:latin typeface="NHaasGroteskDSPro-55Rg"/>
              </a:rPr>
              <a:t> al cole</a:t>
            </a:r>
          </a:p>
          <a:p>
            <a:pPr algn="l"/>
            <a:r>
              <a:rPr lang="es-AR" sz="4800" b="0" i="0" u="none" strike="noStrike" baseline="0" dirty="0">
                <a:solidFill>
                  <a:srgbClr val="FFFFFF"/>
                </a:solidFill>
                <a:latin typeface="NHaasGroteskDSPro-55Rg"/>
              </a:rPr>
              <a:t>con Just!</a:t>
            </a:r>
            <a:endParaRPr lang="es-AR" sz="4800" dirty="0"/>
          </a:p>
        </p:txBody>
      </p:sp>
    </p:spTree>
    <p:extLst>
      <p:ext uri="{BB962C8B-B14F-4D97-AF65-F5344CB8AC3E}">
        <p14:creationId xmlns:p14="http://schemas.microsoft.com/office/powerpoint/2010/main" val="143797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3A1C3E04-595C-825E-791D-D1CF4865483F}"/>
              </a:ext>
            </a:extLst>
          </p:cNvPr>
          <p:cNvSpPr txBox="1"/>
          <p:nvPr/>
        </p:nvSpPr>
        <p:spPr>
          <a:xfrm>
            <a:off x="592157" y="1025185"/>
            <a:ext cx="3222073" cy="707886"/>
          </a:xfrm>
          <a:prstGeom prst="rect">
            <a:avLst/>
          </a:prstGeom>
          <a:noFill/>
        </p:spPr>
        <p:txBody>
          <a:bodyPr wrap="square">
            <a:spAutoFit/>
          </a:bodyPr>
          <a:lstStyle>
            <a:defPPr>
              <a:defRPr lang="en-US"/>
            </a:defPPr>
            <a:lvl1pPr algn="ctr">
              <a:defRPr sz="2000">
                <a:solidFill>
                  <a:srgbClr val="97938C"/>
                </a:solidFill>
                <a:latin typeface="NHaasGroteskDSPro-55Rg"/>
              </a:defRPr>
            </a:lvl1pPr>
          </a:lstStyle>
          <a:p>
            <a:r>
              <a:rPr lang="en-US" dirty="0"/>
              <a:t>VITAL JUST HIDRO GEL MATIFICANTE 50G</a:t>
            </a:r>
            <a:endParaRPr lang="it-IT" dirty="0"/>
          </a:p>
        </p:txBody>
      </p:sp>
      <p:sp>
        <p:nvSpPr>
          <p:cNvPr id="7" name="Rectángulo 6">
            <a:extLst>
              <a:ext uri="{FF2B5EF4-FFF2-40B4-BE49-F238E27FC236}">
                <a16:creationId xmlns:a16="http://schemas.microsoft.com/office/drawing/2014/main" id="{26EC8447-7311-17A2-12D3-B2BDA6610E4E}"/>
              </a:ext>
            </a:extLst>
          </p:cNvPr>
          <p:cNvSpPr/>
          <p:nvPr/>
        </p:nvSpPr>
        <p:spPr>
          <a:xfrm>
            <a:off x="231141" y="3457763"/>
            <a:ext cx="5218605" cy="1200329"/>
          </a:xfrm>
          <a:prstGeom prst="rect">
            <a:avLst/>
          </a:prstGeom>
          <a:noFill/>
        </p:spPr>
        <p:txBody>
          <a:bodyPr wrap="square" lIns="91440" tIns="45720" rIns="91440" bIns="45720">
            <a:spAutoFit/>
          </a:bodyPr>
          <a:lstStyle/>
          <a:p>
            <a:r>
              <a:rPr lang="es-ES" sz="3200" dirty="0">
                <a:ln w="0"/>
                <a:solidFill>
                  <a:srgbClr val="E64D6A"/>
                </a:solidFill>
                <a:latin typeface="Arial" panose="020B0604020202020204" pitchFamily="34" charset="0"/>
                <a:cs typeface="Arial" panose="020B0604020202020204" pitchFamily="34" charset="0"/>
              </a:rPr>
              <a:t>Hidratación para </a:t>
            </a:r>
          </a:p>
          <a:p>
            <a:r>
              <a:rPr lang="es-ES" sz="4000" i="1" dirty="0">
                <a:ln w="0"/>
                <a:solidFill>
                  <a:srgbClr val="E64D6A"/>
                </a:solidFill>
                <a:latin typeface="Times New Roman" panose="02020603050405020304" pitchFamily="18" charset="0"/>
                <a:cs typeface="Times New Roman" panose="02020603050405020304" pitchFamily="18" charset="0"/>
              </a:rPr>
              <a:t>pieles oleosas y mixtas</a:t>
            </a:r>
            <a:endParaRPr lang="es-ES" sz="4000" b="0" i="1" cap="none" spc="0" dirty="0">
              <a:ln w="0"/>
              <a:solidFill>
                <a:srgbClr val="E64D6A"/>
              </a:solidFill>
              <a:latin typeface="Times New Roman" panose="02020603050405020304" pitchFamily="18" charset="0"/>
              <a:cs typeface="Times New Roman" panose="02020603050405020304" pitchFamily="18" charset="0"/>
            </a:endParaRPr>
          </a:p>
        </p:txBody>
      </p:sp>
      <p:cxnSp>
        <p:nvCxnSpPr>
          <p:cNvPr id="12" name="Conector recto 11">
            <a:extLst>
              <a:ext uri="{FF2B5EF4-FFF2-40B4-BE49-F238E27FC236}">
                <a16:creationId xmlns:a16="http://schemas.microsoft.com/office/drawing/2014/main" id="{500581FC-9A97-FED3-E6BB-F1D89D5953AE}"/>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13" name="Picture 13">
            <a:extLst>
              <a:ext uri="{FF2B5EF4-FFF2-40B4-BE49-F238E27FC236}">
                <a16:creationId xmlns:a16="http://schemas.microsoft.com/office/drawing/2014/main" id="{8D084863-8E65-4CE0-A94A-D5E31300B587}"/>
              </a:ext>
            </a:extLst>
          </p:cNvPr>
          <p:cNvPicPr>
            <a:picLocks noChangeAspect="1"/>
          </p:cNvPicPr>
          <p:nvPr/>
        </p:nvPicPr>
        <p:blipFill>
          <a:blip r:embed="rId3"/>
          <a:stretch>
            <a:fillRect/>
          </a:stretch>
        </p:blipFill>
        <p:spPr>
          <a:xfrm>
            <a:off x="223206" y="6204864"/>
            <a:ext cx="700622" cy="508198"/>
          </a:xfrm>
          <a:prstGeom prst="rect">
            <a:avLst/>
          </a:prstGeom>
        </p:spPr>
      </p:pic>
      <p:cxnSp>
        <p:nvCxnSpPr>
          <p:cNvPr id="14" name="Conector recto 13">
            <a:extLst>
              <a:ext uri="{FF2B5EF4-FFF2-40B4-BE49-F238E27FC236}">
                <a16:creationId xmlns:a16="http://schemas.microsoft.com/office/drawing/2014/main" id="{05EE1577-4645-6B78-B6DB-9F91FD5F259C}"/>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11" name="CuadroTexto 10">
            <a:extLst>
              <a:ext uri="{FF2B5EF4-FFF2-40B4-BE49-F238E27FC236}">
                <a16:creationId xmlns:a16="http://schemas.microsoft.com/office/drawing/2014/main" id="{23E76F55-1D84-2DBF-638A-952F2AC462A2}"/>
              </a:ext>
            </a:extLst>
          </p:cNvPr>
          <p:cNvSpPr txBox="1"/>
          <p:nvPr/>
        </p:nvSpPr>
        <p:spPr>
          <a:xfrm>
            <a:off x="248682" y="4652898"/>
            <a:ext cx="5594270" cy="1200329"/>
          </a:xfrm>
          <a:custGeom>
            <a:avLst/>
            <a:gdLst>
              <a:gd name="connsiteX0" fmla="*/ 0 w 5594270"/>
              <a:gd name="connsiteY0" fmla="*/ 0 h 1200329"/>
              <a:gd name="connsiteX1" fmla="*/ 391599 w 5594270"/>
              <a:gd name="connsiteY1" fmla="*/ 0 h 1200329"/>
              <a:gd name="connsiteX2" fmla="*/ 1006969 w 5594270"/>
              <a:gd name="connsiteY2" fmla="*/ 0 h 1200329"/>
              <a:gd name="connsiteX3" fmla="*/ 1510453 w 5594270"/>
              <a:gd name="connsiteY3" fmla="*/ 0 h 1200329"/>
              <a:gd name="connsiteX4" fmla="*/ 1902052 w 5594270"/>
              <a:gd name="connsiteY4" fmla="*/ 0 h 1200329"/>
              <a:gd name="connsiteX5" fmla="*/ 2293651 w 5594270"/>
              <a:gd name="connsiteY5" fmla="*/ 0 h 1200329"/>
              <a:gd name="connsiteX6" fmla="*/ 2685250 w 5594270"/>
              <a:gd name="connsiteY6" fmla="*/ 0 h 1200329"/>
              <a:gd name="connsiteX7" fmla="*/ 3244677 w 5594270"/>
              <a:gd name="connsiteY7" fmla="*/ 0 h 1200329"/>
              <a:gd name="connsiteX8" fmla="*/ 3860046 w 5594270"/>
              <a:gd name="connsiteY8" fmla="*/ 0 h 1200329"/>
              <a:gd name="connsiteX9" fmla="*/ 4419473 w 5594270"/>
              <a:gd name="connsiteY9" fmla="*/ 0 h 1200329"/>
              <a:gd name="connsiteX10" fmla="*/ 5090786 w 5594270"/>
              <a:gd name="connsiteY10" fmla="*/ 0 h 1200329"/>
              <a:gd name="connsiteX11" fmla="*/ 5594270 w 5594270"/>
              <a:gd name="connsiteY11" fmla="*/ 0 h 1200329"/>
              <a:gd name="connsiteX12" fmla="*/ 5594270 w 5594270"/>
              <a:gd name="connsiteY12" fmla="*/ 364100 h 1200329"/>
              <a:gd name="connsiteX13" fmla="*/ 5594270 w 5594270"/>
              <a:gd name="connsiteY13" fmla="*/ 764209 h 1200329"/>
              <a:gd name="connsiteX14" fmla="*/ 5594270 w 5594270"/>
              <a:gd name="connsiteY14" fmla="*/ 1200329 h 1200329"/>
              <a:gd name="connsiteX15" fmla="*/ 5202671 w 5594270"/>
              <a:gd name="connsiteY15" fmla="*/ 1200329 h 1200329"/>
              <a:gd name="connsiteX16" fmla="*/ 4643244 w 5594270"/>
              <a:gd name="connsiteY16" fmla="*/ 1200329 h 1200329"/>
              <a:gd name="connsiteX17" fmla="*/ 4195703 w 5594270"/>
              <a:gd name="connsiteY17" fmla="*/ 1200329 h 1200329"/>
              <a:gd name="connsiteX18" fmla="*/ 3692218 w 5594270"/>
              <a:gd name="connsiteY18" fmla="*/ 1200329 h 1200329"/>
              <a:gd name="connsiteX19" fmla="*/ 3188734 w 5594270"/>
              <a:gd name="connsiteY19" fmla="*/ 1200329 h 1200329"/>
              <a:gd name="connsiteX20" fmla="*/ 2797135 w 5594270"/>
              <a:gd name="connsiteY20" fmla="*/ 1200329 h 1200329"/>
              <a:gd name="connsiteX21" fmla="*/ 2181765 w 5594270"/>
              <a:gd name="connsiteY21" fmla="*/ 1200329 h 1200329"/>
              <a:gd name="connsiteX22" fmla="*/ 1622338 w 5594270"/>
              <a:gd name="connsiteY22" fmla="*/ 1200329 h 1200329"/>
              <a:gd name="connsiteX23" fmla="*/ 1230739 w 5594270"/>
              <a:gd name="connsiteY23" fmla="*/ 1200329 h 1200329"/>
              <a:gd name="connsiteX24" fmla="*/ 839140 w 5594270"/>
              <a:gd name="connsiteY24" fmla="*/ 1200329 h 1200329"/>
              <a:gd name="connsiteX25" fmla="*/ 0 w 5594270"/>
              <a:gd name="connsiteY25" fmla="*/ 1200329 h 1200329"/>
              <a:gd name="connsiteX26" fmla="*/ 0 w 5594270"/>
              <a:gd name="connsiteY26" fmla="*/ 836229 h 1200329"/>
              <a:gd name="connsiteX27" fmla="*/ 0 w 5594270"/>
              <a:gd name="connsiteY27" fmla="*/ 472129 h 1200329"/>
              <a:gd name="connsiteX28" fmla="*/ 0 w 5594270"/>
              <a:gd name="connsiteY28"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594270" h="1200329" extrusionOk="0">
                <a:moveTo>
                  <a:pt x="0" y="0"/>
                </a:moveTo>
                <a:cubicBezTo>
                  <a:pt x="113753" y="-10211"/>
                  <a:pt x="229749" y="7790"/>
                  <a:pt x="391599" y="0"/>
                </a:cubicBezTo>
                <a:cubicBezTo>
                  <a:pt x="553449" y="-7790"/>
                  <a:pt x="752159" y="1067"/>
                  <a:pt x="1006969" y="0"/>
                </a:cubicBezTo>
                <a:cubicBezTo>
                  <a:pt x="1261779" y="-1067"/>
                  <a:pt x="1279890" y="23561"/>
                  <a:pt x="1510453" y="0"/>
                </a:cubicBezTo>
                <a:cubicBezTo>
                  <a:pt x="1741016" y="-23561"/>
                  <a:pt x="1738750" y="18691"/>
                  <a:pt x="1902052" y="0"/>
                </a:cubicBezTo>
                <a:cubicBezTo>
                  <a:pt x="2065354" y="-18691"/>
                  <a:pt x="2204037" y="19515"/>
                  <a:pt x="2293651" y="0"/>
                </a:cubicBezTo>
                <a:cubicBezTo>
                  <a:pt x="2383265" y="-19515"/>
                  <a:pt x="2535016" y="6500"/>
                  <a:pt x="2685250" y="0"/>
                </a:cubicBezTo>
                <a:cubicBezTo>
                  <a:pt x="2835484" y="-6500"/>
                  <a:pt x="3050582" y="29743"/>
                  <a:pt x="3244677" y="0"/>
                </a:cubicBezTo>
                <a:cubicBezTo>
                  <a:pt x="3438772" y="-29743"/>
                  <a:pt x="3555887" y="46872"/>
                  <a:pt x="3860046" y="0"/>
                </a:cubicBezTo>
                <a:cubicBezTo>
                  <a:pt x="4164205" y="-46872"/>
                  <a:pt x="4235521" y="43448"/>
                  <a:pt x="4419473" y="0"/>
                </a:cubicBezTo>
                <a:cubicBezTo>
                  <a:pt x="4603425" y="-43448"/>
                  <a:pt x="4789497" y="29251"/>
                  <a:pt x="5090786" y="0"/>
                </a:cubicBezTo>
                <a:cubicBezTo>
                  <a:pt x="5392075" y="-29251"/>
                  <a:pt x="5458869" y="14041"/>
                  <a:pt x="5594270" y="0"/>
                </a:cubicBezTo>
                <a:cubicBezTo>
                  <a:pt x="5617942" y="115247"/>
                  <a:pt x="5575912" y="195266"/>
                  <a:pt x="5594270" y="364100"/>
                </a:cubicBezTo>
                <a:cubicBezTo>
                  <a:pt x="5612628" y="532934"/>
                  <a:pt x="5564538" y="649116"/>
                  <a:pt x="5594270" y="764209"/>
                </a:cubicBezTo>
                <a:cubicBezTo>
                  <a:pt x="5624002" y="879302"/>
                  <a:pt x="5556941" y="1081050"/>
                  <a:pt x="5594270" y="1200329"/>
                </a:cubicBezTo>
                <a:cubicBezTo>
                  <a:pt x="5449414" y="1225447"/>
                  <a:pt x="5342004" y="1186749"/>
                  <a:pt x="5202671" y="1200329"/>
                </a:cubicBezTo>
                <a:cubicBezTo>
                  <a:pt x="5063338" y="1213909"/>
                  <a:pt x="4879523" y="1186516"/>
                  <a:pt x="4643244" y="1200329"/>
                </a:cubicBezTo>
                <a:cubicBezTo>
                  <a:pt x="4406965" y="1214142"/>
                  <a:pt x="4316571" y="1198634"/>
                  <a:pt x="4195703" y="1200329"/>
                </a:cubicBezTo>
                <a:cubicBezTo>
                  <a:pt x="4074835" y="1202024"/>
                  <a:pt x="3799409" y="1182680"/>
                  <a:pt x="3692218" y="1200329"/>
                </a:cubicBezTo>
                <a:cubicBezTo>
                  <a:pt x="3585028" y="1217978"/>
                  <a:pt x="3292329" y="1153677"/>
                  <a:pt x="3188734" y="1200329"/>
                </a:cubicBezTo>
                <a:cubicBezTo>
                  <a:pt x="3085139" y="1246981"/>
                  <a:pt x="2985275" y="1189618"/>
                  <a:pt x="2797135" y="1200329"/>
                </a:cubicBezTo>
                <a:cubicBezTo>
                  <a:pt x="2608995" y="1211040"/>
                  <a:pt x="2421305" y="1145664"/>
                  <a:pt x="2181765" y="1200329"/>
                </a:cubicBezTo>
                <a:cubicBezTo>
                  <a:pt x="1942225" y="1254994"/>
                  <a:pt x="1871693" y="1192000"/>
                  <a:pt x="1622338" y="1200329"/>
                </a:cubicBezTo>
                <a:cubicBezTo>
                  <a:pt x="1372983" y="1208658"/>
                  <a:pt x="1424234" y="1166246"/>
                  <a:pt x="1230739" y="1200329"/>
                </a:cubicBezTo>
                <a:cubicBezTo>
                  <a:pt x="1037244" y="1234412"/>
                  <a:pt x="948033" y="1184757"/>
                  <a:pt x="839140" y="1200329"/>
                </a:cubicBezTo>
                <a:cubicBezTo>
                  <a:pt x="730247" y="1215901"/>
                  <a:pt x="206607" y="1184432"/>
                  <a:pt x="0" y="1200329"/>
                </a:cubicBezTo>
                <a:cubicBezTo>
                  <a:pt x="-3209" y="1072793"/>
                  <a:pt x="31565" y="939362"/>
                  <a:pt x="0" y="836229"/>
                </a:cubicBezTo>
                <a:cubicBezTo>
                  <a:pt x="-31565" y="733096"/>
                  <a:pt x="15366" y="637900"/>
                  <a:pt x="0" y="472129"/>
                </a:cubicBezTo>
                <a:cubicBezTo>
                  <a:pt x="-15366" y="306358"/>
                  <a:pt x="36466" y="226892"/>
                  <a:pt x="0" y="0"/>
                </a:cubicBezTo>
                <a:close/>
              </a:path>
            </a:pathLst>
          </a:custGeom>
          <a:noFill/>
          <a:ln>
            <a:noFill/>
            <a:extLst>
              <a:ext uri="{C807C97D-BFC1-408E-A445-0C87EB9F89A2}">
                <ask:lineSketchStyleProps xmlns:ask="http://schemas.microsoft.com/office/drawing/2018/sketchyshapes" sd="241382839">
                  <a:prstGeom prst="rect">
                    <a:avLst/>
                  </a:prstGeom>
                  <ask:type>
                    <ask:lineSketchScribble/>
                  </ask:type>
                </ask:lineSketchStyleProps>
              </a:ext>
            </a:extLst>
          </a:ln>
        </p:spPr>
        <p:txBody>
          <a:bodyPr wrap="square">
            <a:spAutoFit/>
          </a:bodyPr>
          <a:lstStyle/>
          <a:p>
            <a:pPr marL="285750" lvl="0" indent="-285750">
              <a:buFont typeface="Symbol" panose="05050102010706020507" pitchFamily="18" charset="2"/>
              <a:buChar char="®"/>
            </a:pPr>
            <a:r>
              <a:rPr lang="es-ES" dirty="0">
                <a:solidFill>
                  <a:srgbClr val="96938B"/>
                </a:solidFill>
                <a:latin typeface="Times New Roman" panose="02020603050405020304" pitchFamily="18" charset="0"/>
                <a:cs typeface="Times New Roman" panose="02020603050405020304" pitchFamily="18" charset="0"/>
              </a:rPr>
              <a:t>De rápida absorción.</a:t>
            </a:r>
          </a:p>
          <a:p>
            <a:pPr marL="285750" lvl="0" indent="-285750">
              <a:buFont typeface="Symbol" panose="05050102010706020507" pitchFamily="18" charset="2"/>
              <a:buChar char="®"/>
            </a:pPr>
            <a:r>
              <a:rPr lang="es-ES" dirty="0">
                <a:solidFill>
                  <a:srgbClr val="96938B"/>
                </a:solidFill>
                <a:latin typeface="Times New Roman" panose="02020603050405020304" pitchFamily="18" charset="0"/>
                <a:cs typeface="Times New Roman" panose="02020603050405020304" pitchFamily="18" charset="0"/>
              </a:rPr>
              <a:t>Reduce la secreción oleosa.</a:t>
            </a:r>
          </a:p>
          <a:p>
            <a:pPr marL="285750" lvl="0" indent="-285750">
              <a:buFont typeface="Symbol" panose="05050102010706020507" pitchFamily="18" charset="2"/>
              <a:buChar char="®"/>
            </a:pPr>
            <a:r>
              <a:rPr lang="es-ES" dirty="0">
                <a:solidFill>
                  <a:srgbClr val="96938B"/>
                </a:solidFill>
                <a:latin typeface="Times New Roman" panose="02020603050405020304" pitchFamily="18" charset="0"/>
                <a:cs typeface="Times New Roman" panose="02020603050405020304" pitchFamily="18" charset="0"/>
              </a:rPr>
              <a:t>Disminuye la apariencia de los poros dilatados.</a:t>
            </a:r>
          </a:p>
          <a:p>
            <a:pPr marL="285750" lvl="0" indent="-285750">
              <a:buFont typeface="Symbol" panose="05050102010706020507" pitchFamily="18" charset="2"/>
              <a:buChar char="®"/>
            </a:pPr>
            <a:r>
              <a:rPr lang="es-ES" dirty="0">
                <a:solidFill>
                  <a:srgbClr val="96938B"/>
                </a:solidFill>
                <a:latin typeface="Times New Roman" panose="02020603050405020304" pitchFamily="18" charset="0"/>
                <a:cs typeface="Times New Roman" panose="02020603050405020304" pitchFamily="18" charset="0"/>
              </a:rPr>
              <a:t>Le devuelve a la piel su textura suave y aterciopelada.</a:t>
            </a:r>
          </a:p>
        </p:txBody>
      </p:sp>
      <p:sp>
        <p:nvSpPr>
          <p:cNvPr id="8" name="Rectangle 165">
            <a:extLst>
              <a:ext uri="{FF2B5EF4-FFF2-40B4-BE49-F238E27FC236}">
                <a16:creationId xmlns:a16="http://schemas.microsoft.com/office/drawing/2014/main" id="{6EA7FCA8-E129-70AB-72FD-C5031E349233}"/>
              </a:ext>
            </a:extLst>
          </p:cNvPr>
          <p:cNvSpPr/>
          <p:nvPr/>
        </p:nvSpPr>
        <p:spPr>
          <a:xfrm>
            <a:off x="56907" y="94647"/>
            <a:ext cx="2463800"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chemeClr val="bg1">
                    <a:lumMod val="50000"/>
                  </a:schemeClr>
                </a:solidFill>
                <a:latin typeface="Arial" panose="020B0604020202020204" pitchFamily="34" charset="0"/>
                <a:cs typeface="Arial" panose="020B0604020202020204" pitchFamily="34" charset="0"/>
              </a:rPr>
              <a:t>OFERTA </a:t>
            </a:r>
            <a:r>
              <a:rPr lang="es-ES" sz="1600" dirty="0">
                <a:solidFill>
                  <a:srgbClr val="736F64"/>
                </a:solidFill>
                <a:latin typeface="Arial" panose="020B0604020202020204" pitchFamily="34" charset="0"/>
                <a:cs typeface="Arial" panose="020B0604020202020204" pitchFamily="34" charset="0"/>
              </a:rPr>
              <a:t>SEMANA</a:t>
            </a:r>
            <a:r>
              <a:rPr lang="es-ES" sz="1600" dirty="0">
                <a:solidFill>
                  <a:schemeClr val="bg1">
                    <a:lumMod val="50000"/>
                  </a:schemeClr>
                </a:solidFill>
                <a:latin typeface="Arial" panose="020B0604020202020204" pitchFamily="34" charset="0"/>
                <a:cs typeface="Arial" panose="020B0604020202020204" pitchFamily="34" charset="0"/>
              </a:rPr>
              <a:t> 1</a:t>
            </a:r>
            <a:endParaRPr lang="en-US" sz="1600" b="1" dirty="0">
              <a:solidFill>
                <a:schemeClr val="bg1">
                  <a:lumMod val="50000"/>
                </a:schemeClr>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E06D9CFB-FDE6-7E07-F9BB-97A9B4311D78}"/>
              </a:ext>
            </a:extLst>
          </p:cNvPr>
          <p:cNvSpPr txBox="1"/>
          <p:nvPr/>
        </p:nvSpPr>
        <p:spPr>
          <a:xfrm>
            <a:off x="1288807" y="6054427"/>
            <a:ext cx="10751238" cy="800219"/>
          </a:xfrm>
          <a:prstGeom prst="rect">
            <a:avLst/>
          </a:prstGeom>
          <a:noFill/>
        </p:spPr>
        <p:txBody>
          <a:bodyPr wrap="square">
            <a:spAutoFit/>
          </a:bodyPr>
          <a:lstStyle/>
          <a:p>
            <a:pPr algn="just"/>
            <a:r>
              <a:rPr lang="es-ES" sz="1150" dirty="0">
                <a:solidFill>
                  <a:srgbClr val="96938B"/>
                </a:solidFill>
                <a:latin typeface="Arial" panose="020B0604020202020204" pitchFamily="34" charset="0"/>
                <a:ea typeface="Times New Roman" panose="02020603050405020304" pitchFamily="18" charset="0"/>
                <a:cs typeface="Arial" panose="020B0604020202020204" pitchFamily="34" charset="0"/>
              </a:rPr>
              <a:t>IMPORTANTE: Cada oferta semanal puede solicitarse dentro del pedido mínimo realizado en Semana 1 de P3 (jueves 22/02 a las 17hs al miércoles 28/02 a las 20hs) Se podrá solicitar un máximo de 10 (diez) unidades de la Oferta en la semana. Se consideran las unidades solicitadas en órdenes vigentes + pedidos facturados de la semana, entre pedido personal y pedido a clientes. Las unidades vendidas a través de Tienda Virtual Just no cuentan para el máximo permitido de Consultor@. El cliente podrá pedir hasta 5 unidades en su pedido. Hasta agotar stock.</a:t>
            </a:r>
            <a:endParaRPr lang="es-AR" sz="1200" dirty="0">
              <a:solidFill>
                <a:srgbClr val="96938B"/>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Elipse 3">
            <a:extLst>
              <a:ext uri="{FF2B5EF4-FFF2-40B4-BE49-F238E27FC236}">
                <a16:creationId xmlns:a16="http://schemas.microsoft.com/office/drawing/2014/main" id="{73628DB4-3B11-E7B3-95A0-6E4DB96267AE}"/>
              </a:ext>
            </a:extLst>
          </p:cNvPr>
          <p:cNvSpPr/>
          <p:nvPr/>
        </p:nvSpPr>
        <p:spPr>
          <a:xfrm>
            <a:off x="3709083" y="1600227"/>
            <a:ext cx="1132648" cy="1055903"/>
          </a:xfrm>
          <a:prstGeom prst="ellipse">
            <a:avLst/>
          </a:prstGeom>
          <a:solidFill>
            <a:srgbClr val="FDF3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sz="2000" dirty="0">
              <a:solidFill>
                <a:schemeClr val="bg2"/>
              </a:solidFill>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2F17A503-4870-BA52-367B-FB6A72462812}"/>
              </a:ext>
            </a:extLst>
          </p:cNvPr>
          <p:cNvSpPr txBox="1"/>
          <p:nvPr/>
        </p:nvSpPr>
        <p:spPr>
          <a:xfrm>
            <a:off x="3784220" y="1694135"/>
            <a:ext cx="965813" cy="553998"/>
          </a:xfrm>
          <a:prstGeom prst="rect">
            <a:avLst/>
          </a:prstGeom>
          <a:noFill/>
        </p:spPr>
        <p:txBody>
          <a:bodyPr wrap="square" rtlCol="0">
            <a:spAutoFit/>
          </a:bodyPr>
          <a:lstStyle/>
          <a:p>
            <a:pPr algn="ctr"/>
            <a:r>
              <a:rPr lang="es-ES" sz="3000" dirty="0">
                <a:solidFill>
                  <a:srgbClr val="E64D6A"/>
                </a:solidFill>
              </a:rPr>
              <a:t>25%</a:t>
            </a:r>
          </a:p>
        </p:txBody>
      </p:sp>
      <p:sp>
        <p:nvSpPr>
          <p:cNvPr id="15" name="CuadroTexto 14">
            <a:extLst>
              <a:ext uri="{FF2B5EF4-FFF2-40B4-BE49-F238E27FC236}">
                <a16:creationId xmlns:a16="http://schemas.microsoft.com/office/drawing/2014/main" id="{6EB81CED-C55A-8CBE-8457-851701F64FF1}"/>
              </a:ext>
            </a:extLst>
          </p:cNvPr>
          <p:cNvSpPr txBox="1"/>
          <p:nvPr/>
        </p:nvSpPr>
        <p:spPr>
          <a:xfrm>
            <a:off x="3784220" y="2026101"/>
            <a:ext cx="1193524" cy="523220"/>
          </a:xfrm>
          <a:prstGeom prst="rect">
            <a:avLst/>
          </a:prstGeom>
          <a:noFill/>
        </p:spPr>
        <p:txBody>
          <a:bodyPr wrap="square" rtlCol="0">
            <a:spAutoFit/>
          </a:bodyPr>
          <a:lstStyle/>
          <a:p>
            <a:r>
              <a:rPr lang="es-ES" sz="2800" dirty="0">
                <a:solidFill>
                  <a:srgbClr val="E64D6A"/>
                </a:solidFill>
              </a:rPr>
              <a:t>DESC</a:t>
            </a:r>
            <a:r>
              <a:rPr lang="es-ES" sz="2000" dirty="0">
                <a:solidFill>
                  <a:srgbClr val="E64D6A"/>
                </a:solidFill>
              </a:rPr>
              <a:t>.</a:t>
            </a:r>
            <a:endParaRPr lang="es-ES" sz="2800" dirty="0">
              <a:solidFill>
                <a:srgbClr val="E64D6A"/>
              </a:solidFill>
            </a:endParaRPr>
          </a:p>
        </p:txBody>
      </p:sp>
      <p:sp>
        <p:nvSpPr>
          <p:cNvPr id="16" name="Rectángulo: esquinas redondeadas 15">
            <a:extLst>
              <a:ext uri="{FF2B5EF4-FFF2-40B4-BE49-F238E27FC236}">
                <a16:creationId xmlns:a16="http://schemas.microsoft.com/office/drawing/2014/main" id="{85787A9C-383B-7758-C47C-E66152496DAA}"/>
              </a:ext>
            </a:extLst>
          </p:cNvPr>
          <p:cNvSpPr/>
          <p:nvPr/>
        </p:nvSpPr>
        <p:spPr>
          <a:xfrm>
            <a:off x="876086" y="1746950"/>
            <a:ext cx="2646800" cy="799154"/>
          </a:xfrm>
          <a:prstGeom prst="roundRect">
            <a:avLst>
              <a:gd name="adj" fmla="val 19268"/>
            </a:avLst>
          </a:prstGeom>
          <a:noFill/>
          <a:ln>
            <a:solidFill>
              <a:srgbClr val="E64D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sz="4400" dirty="0">
                <a:solidFill>
                  <a:srgbClr val="E64D6A"/>
                </a:solidFill>
                <a:latin typeface="Arial" panose="020B0604020202020204" pitchFamily="34" charset="0"/>
                <a:cs typeface="Arial" panose="020B0604020202020204" pitchFamily="34" charset="0"/>
              </a:rPr>
              <a:t>$ 37.000</a:t>
            </a:r>
          </a:p>
        </p:txBody>
      </p:sp>
      <p:cxnSp>
        <p:nvCxnSpPr>
          <p:cNvPr id="17" name="Conector recto 16">
            <a:extLst>
              <a:ext uri="{FF2B5EF4-FFF2-40B4-BE49-F238E27FC236}">
                <a16:creationId xmlns:a16="http://schemas.microsoft.com/office/drawing/2014/main" id="{463F58DF-0C9B-F8CD-D820-36167F2EAFE7}"/>
              </a:ext>
            </a:extLst>
          </p:cNvPr>
          <p:cNvCxnSpPr>
            <a:cxnSpLocks/>
          </p:cNvCxnSpPr>
          <p:nvPr/>
        </p:nvCxnSpPr>
        <p:spPr>
          <a:xfrm>
            <a:off x="1560753" y="2863965"/>
            <a:ext cx="1322377"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8" name="14 CuadroTexto">
            <a:extLst>
              <a:ext uri="{FF2B5EF4-FFF2-40B4-BE49-F238E27FC236}">
                <a16:creationId xmlns:a16="http://schemas.microsoft.com/office/drawing/2014/main" id="{11F3EEC3-A10F-0D1A-EBC4-2E86F00E807B}"/>
              </a:ext>
            </a:extLst>
          </p:cNvPr>
          <p:cNvSpPr txBox="1"/>
          <p:nvPr/>
        </p:nvSpPr>
        <p:spPr>
          <a:xfrm>
            <a:off x="800147" y="2594655"/>
            <a:ext cx="2885423" cy="492443"/>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tabLst/>
              <a:defRPr/>
            </a:pPr>
            <a:r>
              <a:rPr lang="es-ES" sz="2600" dirty="0">
                <a:solidFill>
                  <a:srgbClr val="97938C"/>
                </a:solidFill>
                <a:latin typeface="NHaasGroteskDSPro-55Rg"/>
              </a:rPr>
              <a:t>$49.900</a:t>
            </a:r>
          </a:p>
        </p:txBody>
      </p:sp>
      <p:pic>
        <p:nvPicPr>
          <p:cNvPr id="20" name="Imagen 19" descr="Un dibujo de una persona&#10;&#10;Descripción generada automáticamente con confianza baja">
            <a:extLst>
              <a:ext uri="{FF2B5EF4-FFF2-40B4-BE49-F238E27FC236}">
                <a16:creationId xmlns:a16="http://schemas.microsoft.com/office/drawing/2014/main" id="{53B1CD1C-9E5E-DE60-9B26-0126F7FDCA98}"/>
              </a:ext>
            </a:extLst>
          </p:cNvPr>
          <p:cNvPicPr>
            <a:picLocks noChangeAspect="1"/>
          </p:cNvPicPr>
          <p:nvPr/>
        </p:nvPicPr>
        <p:blipFill>
          <a:blip r:embed="rId4"/>
          <a:stretch>
            <a:fillRect/>
          </a:stretch>
        </p:blipFill>
        <p:spPr>
          <a:xfrm>
            <a:off x="8559141" y="4569739"/>
            <a:ext cx="1131108" cy="859642"/>
          </a:xfrm>
          <a:prstGeom prst="rect">
            <a:avLst/>
          </a:prstGeom>
          <a:ln>
            <a:noFill/>
          </a:ln>
          <a:effectLst>
            <a:outerShdw blurRad="25400" dist="63500" dir="2700000" sx="103000" sy="103000" algn="tl" rotWithShape="0">
              <a:srgbClr val="333333">
                <a:alpha val="21000"/>
              </a:srgbClr>
            </a:outerShdw>
          </a:effectLst>
        </p:spPr>
      </p:pic>
      <p:pic>
        <p:nvPicPr>
          <p:cNvPr id="24" name="Imagen 23" descr="Un dibujo de una persona&#10;&#10;Descripción generada automáticamente con confianza baja">
            <a:extLst>
              <a:ext uri="{FF2B5EF4-FFF2-40B4-BE49-F238E27FC236}">
                <a16:creationId xmlns:a16="http://schemas.microsoft.com/office/drawing/2014/main" id="{C339F6A4-FA12-AE82-19ED-40E37B81E43D}"/>
              </a:ext>
            </a:extLst>
          </p:cNvPr>
          <p:cNvPicPr>
            <a:picLocks noChangeAspect="1"/>
          </p:cNvPicPr>
          <p:nvPr/>
        </p:nvPicPr>
        <p:blipFill>
          <a:blip r:embed="rId5"/>
          <a:stretch>
            <a:fillRect/>
          </a:stretch>
        </p:blipFill>
        <p:spPr>
          <a:xfrm rot="19288727">
            <a:off x="7377394" y="3895635"/>
            <a:ext cx="795035" cy="750033"/>
          </a:xfrm>
          <a:prstGeom prst="rect">
            <a:avLst/>
          </a:prstGeom>
          <a:ln>
            <a:noFill/>
          </a:ln>
          <a:effectLst>
            <a:outerShdw blurRad="25400" dist="63500" dir="2700000" sx="103000" sy="103000" algn="tl" rotWithShape="0">
              <a:srgbClr val="333333">
                <a:alpha val="21000"/>
              </a:srgbClr>
            </a:outerShdw>
          </a:effectLst>
        </p:spPr>
      </p:pic>
    </p:spTree>
    <p:extLst>
      <p:ext uri="{BB962C8B-B14F-4D97-AF65-F5344CB8AC3E}">
        <p14:creationId xmlns:p14="http://schemas.microsoft.com/office/powerpoint/2010/main" val="1140197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1000" fill="hold"/>
                                        <p:tgtEl>
                                          <p:spTgt spid="15"/>
                                        </p:tgtEl>
                                        <p:attrNameLst>
                                          <p:attrName>ppt_w</p:attrName>
                                        </p:attrNameLst>
                                      </p:cBhvr>
                                      <p:tavLst>
                                        <p:tav tm="0">
                                          <p:val>
                                            <p:fltVal val="0"/>
                                          </p:val>
                                        </p:tav>
                                        <p:tav tm="100000">
                                          <p:val>
                                            <p:strVal val="#ppt_w"/>
                                          </p:val>
                                        </p:tav>
                                      </p:tavLst>
                                    </p:anim>
                                    <p:anim calcmode="lin" valueType="num">
                                      <p:cBhvr>
                                        <p:cTn id="32" dur="1000" fill="hold"/>
                                        <p:tgtEl>
                                          <p:spTgt spid="15"/>
                                        </p:tgtEl>
                                        <p:attrNameLst>
                                          <p:attrName>ppt_h</p:attrName>
                                        </p:attrNameLst>
                                      </p:cBhvr>
                                      <p:tavLst>
                                        <p:tav tm="0">
                                          <p:val>
                                            <p:fltVal val="0"/>
                                          </p:val>
                                        </p:tav>
                                        <p:tav tm="100000">
                                          <p:val>
                                            <p:strVal val="#ppt_h"/>
                                          </p:val>
                                        </p:tav>
                                      </p:tavLst>
                                    </p:anim>
                                    <p:anim calcmode="lin" valueType="num">
                                      <p:cBhvr>
                                        <p:cTn id="33" dur="1000" fill="hold"/>
                                        <p:tgtEl>
                                          <p:spTgt spid="15"/>
                                        </p:tgtEl>
                                        <p:attrNameLst>
                                          <p:attrName>style.rotation</p:attrName>
                                        </p:attrNameLst>
                                      </p:cBhvr>
                                      <p:tavLst>
                                        <p:tav tm="0">
                                          <p:val>
                                            <p:fltVal val="90"/>
                                          </p:val>
                                        </p:tav>
                                        <p:tav tm="100000">
                                          <p:val>
                                            <p:fltVal val="0"/>
                                          </p:val>
                                        </p:tav>
                                      </p:tavLst>
                                    </p:anim>
                                    <p:animEffect transition="in" filter="fade">
                                      <p:cBhvr>
                                        <p:cTn id="34" dur="1000"/>
                                        <p:tgtEl>
                                          <p:spTgt spid="15"/>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11" grpId="0"/>
      <p:bldP spid="4" grpId="0" animBg="1"/>
      <p:bldP spid="10" grpId="0"/>
      <p:bldP spid="15" grpId="0"/>
      <p:bldP spid="16" grpId="0" animBg="1"/>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AFBF7"/>
        </a:solidFill>
        <a:effectLst/>
      </p:bgPr>
    </p:bg>
    <p:spTree>
      <p:nvGrpSpPr>
        <p:cNvPr id="1" name="">
          <a:extLst>
            <a:ext uri="{FF2B5EF4-FFF2-40B4-BE49-F238E27FC236}">
              <a16:creationId xmlns:a16="http://schemas.microsoft.com/office/drawing/2014/main" id="{F41E4F6A-CCB5-C8CD-9F4A-4E1E64CB4E48}"/>
            </a:ext>
          </a:extLst>
        </p:cNvPr>
        <p:cNvGrpSpPr/>
        <p:nvPr/>
      </p:nvGrpSpPr>
      <p:grpSpPr>
        <a:xfrm>
          <a:off x="0" y="0"/>
          <a:ext cx="0" cy="0"/>
          <a:chOff x="0" y="0"/>
          <a:chExt cx="0" cy="0"/>
        </a:xfrm>
      </p:grpSpPr>
      <p:sp>
        <p:nvSpPr>
          <p:cNvPr id="9" name="CuadroTexto 8">
            <a:extLst>
              <a:ext uri="{FF2B5EF4-FFF2-40B4-BE49-F238E27FC236}">
                <a16:creationId xmlns:a16="http://schemas.microsoft.com/office/drawing/2014/main" id="{43E17263-7167-A825-0CD1-9C9E4B1250AC}"/>
              </a:ext>
            </a:extLst>
          </p:cNvPr>
          <p:cNvSpPr txBox="1"/>
          <p:nvPr/>
        </p:nvSpPr>
        <p:spPr>
          <a:xfrm>
            <a:off x="501204" y="1283682"/>
            <a:ext cx="3222073" cy="400110"/>
          </a:xfrm>
          <a:prstGeom prst="rect">
            <a:avLst/>
          </a:prstGeom>
          <a:noFill/>
        </p:spPr>
        <p:txBody>
          <a:bodyPr wrap="square">
            <a:spAutoFit/>
          </a:bodyPr>
          <a:lstStyle>
            <a:defPPr>
              <a:defRPr lang="en-US"/>
            </a:defPPr>
            <a:lvl1pPr algn="ctr">
              <a:defRPr sz="2000">
                <a:solidFill>
                  <a:srgbClr val="97938C"/>
                </a:solidFill>
                <a:latin typeface="NHaasGroteskDSPro-55Rg"/>
              </a:defRPr>
            </a:lvl1pPr>
          </a:lstStyle>
          <a:p>
            <a:r>
              <a:rPr lang="es-AR" dirty="0"/>
              <a:t>3 MENTAS 10ML</a:t>
            </a:r>
            <a:endParaRPr lang="it-IT" dirty="0"/>
          </a:p>
        </p:txBody>
      </p:sp>
      <p:sp>
        <p:nvSpPr>
          <p:cNvPr id="7" name="Rectángulo 6">
            <a:extLst>
              <a:ext uri="{FF2B5EF4-FFF2-40B4-BE49-F238E27FC236}">
                <a16:creationId xmlns:a16="http://schemas.microsoft.com/office/drawing/2014/main" id="{A9C8FF65-D327-3142-2E20-D1FE7F697657}"/>
              </a:ext>
            </a:extLst>
          </p:cNvPr>
          <p:cNvSpPr/>
          <p:nvPr/>
        </p:nvSpPr>
        <p:spPr>
          <a:xfrm>
            <a:off x="231141" y="3457763"/>
            <a:ext cx="6806473" cy="1200329"/>
          </a:xfrm>
          <a:prstGeom prst="rect">
            <a:avLst/>
          </a:prstGeom>
          <a:noFill/>
        </p:spPr>
        <p:txBody>
          <a:bodyPr wrap="square" lIns="91440" tIns="45720" rIns="91440" bIns="45720">
            <a:spAutoFit/>
          </a:bodyPr>
          <a:lstStyle/>
          <a:p>
            <a:r>
              <a:rPr lang="es-ES" sz="3200" dirty="0">
                <a:ln w="0"/>
                <a:solidFill>
                  <a:srgbClr val="9BAA6E"/>
                </a:solidFill>
                <a:latin typeface="Arial" panose="020B0604020202020204" pitchFamily="34" charset="0"/>
                <a:cs typeface="Arial" panose="020B0604020202020204" pitchFamily="34" charset="0"/>
              </a:rPr>
              <a:t>Concentración </a:t>
            </a:r>
          </a:p>
          <a:p>
            <a:r>
              <a:rPr lang="es-ES" sz="4000" i="1" dirty="0">
                <a:ln w="0"/>
                <a:solidFill>
                  <a:srgbClr val="9BAA6E"/>
                </a:solidFill>
                <a:latin typeface="Times New Roman" panose="02020603050405020304" pitchFamily="18" charset="0"/>
                <a:cs typeface="Times New Roman" panose="02020603050405020304" pitchFamily="18" charset="0"/>
              </a:rPr>
              <a:t>sin distracciones</a:t>
            </a:r>
            <a:endParaRPr lang="es-ES" sz="4000" b="0" i="1" cap="none" spc="0" dirty="0">
              <a:ln w="0"/>
              <a:solidFill>
                <a:srgbClr val="9BAA6E"/>
              </a:solidFill>
              <a:latin typeface="Times New Roman" panose="02020603050405020304" pitchFamily="18" charset="0"/>
              <a:cs typeface="Times New Roman" panose="02020603050405020304" pitchFamily="18" charset="0"/>
            </a:endParaRPr>
          </a:p>
        </p:txBody>
      </p:sp>
      <p:cxnSp>
        <p:nvCxnSpPr>
          <p:cNvPr id="12" name="Conector recto 11">
            <a:extLst>
              <a:ext uri="{FF2B5EF4-FFF2-40B4-BE49-F238E27FC236}">
                <a16:creationId xmlns:a16="http://schemas.microsoft.com/office/drawing/2014/main" id="{33C6F9F5-F236-9AEC-6F19-F8164F76D8E8}"/>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13" name="Picture 13">
            <a:extLst>
              <a:ext uri="{FF2B5EF4-FFF2-40B4-BE49-F238E27FC236}">
                <a16:creationId xmlns:a16="http://schemas.microsoft.com/office/drawing/2014/main" id="{26CDA26B-3D4E-BF86-C38C-79A9CB972E28}"/>
              </a:ext>
            </a:extLst>
          </p:cNvPr>
          <p:cNvPicPr>
            <a:picLocks noChangeAspect="1"/>
          </p:cNvPicPr>
          <p:nvPr/>
        </p:nvPicPr>
        <p:blipFill>
          <a:blip r:embed="rId3"/>
          <a:stretch>
            <a:fillRect/>
          </a:stretch>
        </p:blipFill>
        <p:spPr>
          <a:xfrm>
            <a:off x="223206" y="6204864"/>
            <a:ext cx="700622" cy="508198"/>
          </a:xfrm>
          <a:prstGeom prst="rect">
            <a:avLst/>
          </a:prstGeom>
        </p:spPr>
      </p:pic>
      <p:cxnSp>
        <p:nvCxnSpPr>
          <p:cNvPr id="14" name="Conector recto 13">
            <a:extLst>
              <a:ext uri="{FF2B5EF4-FFF2-40B4-BE49-F238E27FC236}">
                <a16:creationId xmlns:a16="http://schemas.microsoft.com/office/drawing/2014/main" id="{42C15CC9-D04C-5593-B99F-ED57AA8351F2}"/>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11" name="CuadroTexto 10">
            <a:extLst>
              <a:ext uri="{FF2B5EF4-FFF2-40B4-BE49-F238E27FC236}">
                <a16:creationId xmlns:a16="http://schemas.microsoft.com/office/drawing/2014/main" id="{840416A5-367A-744B-F559-0A030BE37B68}"/>
              </a:ext>
            </a:extLst>
          </p:cNvPr>
          <p:cNvSpPr txBox="1"/>
          <p:nvPr/>
        </p:nvSpPr>
        <p:spPr>
          <a:xfrm>
            <a:off x="248682" y="4652898"/>
            <a:ext cx="5193756" cy="1200329"/>
          </a:xfrm>
          <a:custGeom>
            <a:avLst/>
            <a:gdLst>
              <a:gd name="connsiteX0" fmla="*/ 0 w 5193756"/>
              <a:gd name="connsiteY0" fmla="*/ 0 h 1200329"/>
              <a:gd name="connsiteX1" fmla="*/ 421271 w 5193756"/>
              <a:gd name="connsiteY1" fmla="*/ 0 h 1200329"/>
              <a:gd name="connsiteX2" fmla="*/ 1050293 w 5193756"/>
              <a:gd name="connsiteY2" fmla="*/ 0 h 1200329"/>
              <a:gd name="connsiteX3" fmla="*/ 1575439 w 5193756"/>
              <a:gd name="connsiteY3" fmla="*/ 0 h 1200329"/>
              <a:gd name="connsiteX4" fmla="*/ 1996711 w 5193756"/>
              <a:gd name="connsiteY4" fmla="*/ 0 h 1200329"/>
              <a:gd name="connsiteX5" fmla="*/ 2417982 w 5193756"/>
              <a:gd name="connsiteY5" fmla="*/ 0 h 1200329"/>
              <a:gd name="connsiteX6" fmla="*/ 2839253 w 5193756"/>
              <a:gd name="connsiteY6" fmla="*/ 0 h 1200329"/>
              <a:gd name="connsiteX7" fmla="*/ 3416337 w 5193756"/>
              <a:gd name="connsiteY7" fmla="*/ 0 h 1200329"/>
              <a:gd name="connsiteX8" fmla="*/ 4045359 w 5193756"/>
              <a:gd name="connsiteY8" fmla="*/ 0 h 1200329"/>
              <a:gd name="connsiteX9" fmla="*/ 4622443 w 5193756"/>
              <a:gd name="connsiteY9" fmla="*/ 0 h 1200329"/>
              <a:gd name="connsiteX10" fmla="*/ 5193756 w 5193756"/>
              <a:gd name="connsiteY10" fmla="*/ 0 h 1200329"/>
              <a:gd name="connsiteX11" fmla="*/ 5193756 w 5193756"/>
              <a:gd name="connsiteY11" fmla="*/ 424116 h 1200329"/>
              <a:gd name="connsiteX12" fmla="*/ 5193756 w 5193756"/>
              <a:gd name="connsiteY12" fmla="*/ 836229 h 1200329"/>
              <a:gd name="connsiteX13" fmla="*/ 5193756 w 5193756"/>
              <a:gd name="connsiteY13" fmla="*/ 1200329 h 1200329"/>
              <a:gd name="connsiteX14" fmla="*/ 4512797 w 5193756"/>
              <a:gd name="connsiteY14" fmla="*/ 1200329 h 1200329"/>
              <a:gd name="connsiteX15" fmla="*/ 3831838 w 5193756"/>
              <a:gd name="connsiteY15" fmla="*/ 1200329 h 1200329"/>
              <a:gd name="connsiteX16" fmla="*/ 3254754 w 5193756"/>
              <a:gd name="connsiteY16" fmla="*/ 1200329 h 1200329"/>
              <a:gd name="connsiteX17" fmla="*/ 2781545 w 5193756"/>
              <a:gd name="connsiteY17" fmla="*/ 1200329 h 1200329"/>
              <a:gd name="connsiteX18" fmla="*/ 2256398 w 5193756"/>
              <a:gd name="connsiteY18" fmla="*/ 1200329 h 1200329"/>
              <a:gd name="connsiteX19" fmla="*/ 1731252 w 5193756"/>
              <a:gd name="connsiteY19" fmla="*/ 1200329 h 1200329"/>
              <a:gd name="connsiteX20" fmla="*/ 1309981 w 5193756"/>
              <a:gd name="connsiteY20" fmla="*/ 1200329 h 1200329"/>
              <a:gd name="connsiteX21" fmla="*/ 680959 w 5193756"/>
              <a:gd name="connsiteY21" fmla="*/ 1200329 h 1200329"/>
              <a:gd name="connsiteX22" fmla="*/ 0 w 5193756"/>
              <a:gd name="connsiteY22" fmla="*/ 1200329 h 1200329"/>
              <a:gd name="connsiteX23" fmla="*/ 0 w 5193756"/>
              <a:gd name="connsiteY23" fmla="*/ 836229 h 1200329"/>
              <a:gd name="connsiteX24" fmla="*/ 0 w 5193756"/>
              <a:gd name="connsiteY24" fmla="*/ 436120 h 1200329"/>
              <a:gd name="connsiteX25" fmla="*/ 0 w 5193756"/>
              <a:gd name="connsiteY25"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93756" h="1200329" extrusionOk="0">
                <a:moveTo>
                  <a:pt x="0" y="0"/>
                </a:moveTo>
                <a:cubicBezTo>
                  <a:pt x="208268" y="-33577"/>
                  <a:pt x="252845" y="49471"/>
                  <a:pt x="421271" y="0"/>
                </a:cubicBezTo>
                <a:cubicBezTo>
                  <a:pt x="589697" y="-49471"/>
                  <a:pt x="816401" y="50435"/>
                  <a:pt x="1050293" y="0"/>
                </a:cubicBezTo>
                <a:cubicBezTo>
                  <a:pt x="1284185" y="-50435"/>
                  <a:pt x="1390776" y="7731"/>
                  <a:pt x="1575439" y="0"/>
                </a:cubicBezTo>
                <a:cubicBezTo>
                  <a:pt x="1760102" y="-7731"/>
                  <a:pt x="1902481" y="40885"/>
                  <a:pt x="1996711" y="0"/>
                </a:cubicBezTo>
                <a:cubicBezTo>
                  <a:pt x="2090941" y="-40885"/>
                  <a:pt x="2238904" y="20959"/>
                  <a:pt x="2417982" y="0"/>
                </a:cubicBezTo>
                <a:cubicBezTo>
                  <a:pt x="2597060" y="-20959"/>
                  <a:pt x="2742457" y="45256"/>
                  <a:pt x="2839253" y="0"/>
                </a:cubicBezTo>
                <a:cubicBezTo>
                  <a:pt x="2936049" y="-45256"/>
                  <a:pt x="3137770" y="3626"/>
                  <a:pt x="3416337" y="0"/>
                </a:cubicBezTo>
                <a:cubicBezTo>
                  <a:pt x="3694904" y="-3626"/>
                  <a:pt x="3884705" y="65824"/>
                  <a:pt x="4045359" y="0"/>
                </a:cubicBezTo>
                <a:cubicBezTo>
                  <a:pt x="4206013" y="-65824"/>
                  <a:pt x="4456832" y="44510"/>
                  <a:pt x="4622443" y="0"/>
                </a:cubicBezTo>
                <a:cubicBezTo>
                  <a:pt x="4788054" y="-44510"/>
                  <a:pt x="5065755" y="68511"/>
                  <a:pt x="5193756" y="0"/>
                </a:cubicBezTo>
                <a:cubicBezTo>
                  <a:pt x="5204958" y="133040"/>
                  <a:pt x="5179458" y="303735"/>
                  <a:pt x="5193756" y="424116"/>
                </a:cubicBezTo>
                <a:cubicBezTo>
                  <a:pt x="5208054" y="544497"/>
                  <a:pt x="5162543" y="745561"/>
                  <a:pt x="5193756" y="836229"/>
                </a:cubicBezTo>
                <a:cubicBezTo>
                  <a:pt x="5224969" y="926897"/>
                  <a:pt x="5183291" y="1094698"/>
                  <a:pt x="5193756" y="1200329"/>
                </a:cubicBezTo>
                <a:cubicBezTo>
                  <a:pt x="4990784" y="1208100"/>
                  <a:pt x="4824961" y="1147130"/>
                  <a:pt x="4512797" y="1200329"/>
                </a:cubicBezTo>
                <a:cubicBezTo>
                  <a:pt x="4200633" y="1253528"/>
                  <a:pt x="4159889" y="1170999"/>
                  <a:pt x="3831838" y="1200329"/>
                </a:cubicBezTo>
                <a:cubicBezTo>
                  <a:pt x="3503787" y="1229659"/>
                  <a:pt x="3389762" y="1190288"/>
                  <a:pt x="3254754" y="1200329"/>
                </a:cubicBezTo>
                <a:cubicBezTo>
                  <a:pt x="3119746" y="1210370"/>
                  <a:pt x="2910930" y="1199052"/>
                  <a:pt x="2781545" y="1200329"/>
                </a:cubicBezTo>
                <a:cubicBezTo>
                  <a:pt x="2652160" y="1201606"/>
                  <a:pt x="2446843" y="1200019"/>
                  <a:pt x="2256398" y="1200329"/>
                </a:cubicBezTo>
                <a:cubicBezTo>
                  <a:pt x="2065953" y="1200639"/>
                  <a:pt x="1991745" y="1142945"/>
                  <a:pt x="1731252" y="1200329"/>
                </a:cubicBezTo>
                <a:cubicBezTo>
                  <a:pt x="1470759" y="1257713"/>
                  <a:pt x="1444858" y="1197563"/>
                  <a:pt x="1309981" y="1200329"/>
                </a:cubicBezTo>
                <a:cubicBezTo>
                  <a:pt x="1175104" y="1203095"/>
                  <a:pt x="846719" y="1170435"/>
                  <a:pt x="680959" y="1200329"/>
                </a:cubicBezTo>
                <a:cubicBezTo>
                  <a:pt x="515199" y="1230223"/>
                  <a:pt x="317051" y="1148285"/>
                  <a:pt x="0" y="1200329"/>
                </a:cubicBezTo>
                <a:cubicBezTo>
                  <a:pt x="-35745" y="1068574"/>
                  <a:pt x="12635" y="940070"/>
                  <a:pt x="0" y="836229"/>
                </a:cubicBezTo>
                <a:cubicBezTo>
                  <a:pt x="-12635" y="732388"/>
                  <a:pt x="24680" y="551097"/>
                  <a:pt x="0" y="436120"/>
                </a:cubicBezTo>
                <a:cubicBezTo>
                  <a:pt x="-24680" y="321143"/>
                  <a:pt x="36964" y="180357"/>
                  <a:pt x="0" y="0"/>
                </a:cubicBezTo>
                <a:close/>
              </a:path>
            </a:pathLst>
          </a:custGeom>
          <a:noFill/>
          <a:ln>
            <a:noFill/>
            <a:extLst>
              <a:ext uri="{C807C97D-BFC1-408E-A445-0C87EB9F89A2}">
                <ask:lineSketchStyleProps xmlns:ask="http://schemas.microsoft.com/office/drawing/2018/sketchyshapes" sd="241382839">
                  <a:prstGeom prst="rect">
                    <a:avLst/>
                  </a:prstGeom>
                  <ask:type>
                    <ask:lineSketchScribble/>
                  </ask:type>
                </ask:lineSketchStyleProps>
              </a:ext>
            </a:extLst>
          </a:ln>
        </p:spPr>
        <p:txBody>
          <a:bodyPr wrap="square">
            <a:spAutoFit/>
          </a:bodyPr>
          <a:lstStyle/>
          <a:p>
            <a:pPr marL="285750" lvl="0" indent="-285750">
              <a:buFont typeface="Symbol" panose="05050102010706020507" pitchFamily="18" charset="2"/>
              <a:buChar char="®"/>
            </a:pPr>
            <a:r>
              <a:rPr lang="es-ES" dirty="0">
                <a:solidFill>
                  <a:srgbClr val="96938B"/>
                </a:solidFill>
                <a:latin typeface="Times New Roman" panose="02020603050405020304" pitchFamily="18" charset="0"/>
                <a:cs typeface="Times New Roman" panose="02020603050405020304" pitchFamily="18" charset="0"/>
              </a:rPr>
              <a:t>Mejorar la concentración y el foco.</a:t>
            </a:r>
          </a:p>
          <a:p>
            <a:pPr marL="285750" lvl="0" indent="-285750">
              <a:buFont typeface="Symbol" panose="05050102010706020507" pitchFamily="18" charset="2"/>
              <a:buChar char="®"/>
            </a:pPr>
            <a:r>
              <a:rPr lang="es-ES" dirty="0" err="1">
                <a:solidFill>
                  <a:srgbClr val="96938B"/>
                </a:solidFill>
                <a:latin typeface="Times New Roman" panose="02020603050405020304" pitchFamily="18" charset="0"/>
                <a:cs typeface="Times New Roman" panose="02020603050405020304" pitchFamily="18" charset="0"/>
              </a:rPr>
              <a:t>Blend</a:t>
            </a:r>
            <a:r>
              <a:rPr lang="es-ES" dirty="0">
                <a:solidFill>
                  <a:srgbClr val="96938B"/>
                </a:solidFill>
                <a:latin typeface="Times New Roman" panose="02020603050405020304" pitchFamily="18" charset="0"/>
                <a:cs typeface="Times New Roman" panose="02020603050405020304" pitchFamily="18" charset="0"/>
              </a:rPr>
              <a:t> formado por un trío de aceites esenciales puros de menta piperita, </a:t>
            </a:r>
            <a:r>
              <a:rPr lang="es-ES" dirty="0" err="1">
                <a:solidFill>
                  <a:srgbClr val="96938B"/>
                </a:solidFill>
                <a:latin typeface="Times New Roman" panose="02020603050405020304" pitchFamily="18" charset="0"/>
                <a:cs typeface="Times New Roman" panose="02020603050405020304" pitchFamily="18" charset="0"/>
              </a:rPr>
              <a:t>spicata</a:t>
            </a:r>
            <a:r>
              <a:rPr lang="es-ES" dirty="0">
                <a:solidFill>
                  <a:srgbClr val="96938B"/>
                </a:solidFill>
                <a:latin typeface="Times New Roman" panose="02020603050405020304" pitchFamily="18" charset="0"/>
                <a:cs typeface="Times New Roman" panose="02020603050405020304" pitchFamily="18" charset="0"/>
              </a:rPr>
              <a:t> y silvestre. </a:t>
            </a:r>
          </a:p>
          <a:p>
            <a:pPr marL="285750" lvl="0" indent="-285750">
              <a:buFont typeface="Symbol" panose="05050102010706020507" pitchFamily="18" charset="2"/>
              <a:buChar char="®"/>
            </a:pPr>
            <a:r>
              <a:rPr lang="es-ES" dirty="0">
                <a:solidFill>
                  <a:srgbClr val="96938B"/>
                </a:solidFill>
                <a:latin typeface="Times New Roman" panose="02020603050405020304" pitchFamily="18" charset="0"/>
                <a:cs typeface="Times New Roman" panose="02020603050405020304" pitchFamily="18" charset="0"/>
              </a:rPr>
              <a:t>Ayuda a que tus días sean más productivos.</a:t>
            </a:r>
          </a:p>
        </p:txBody>
      </p:sp>
      <p:sp>
        <p:nvSpPr>
          <p:cNvPr id="8" name="Rectangle 165">
            <a:extLst>
              <a:ext uri="{FF2B5EF4-FFF2-40B4-BE49-F238E27FC236}">
                <a16:creationId xmlns:a16="http://schemas.microsoft.com/office/drawing/2014/main" id="{0DB9768D-366A-8138-B4FB-7ED2E88B4C07}"/>
              </a:ext>
            </a:extLst>
          </p:cNvPr>
          <p:cNvSpPr/>
          <p:nvPr/>
        </p:nvSpPr>
        <p:spPr>
          <a:xfrm>
            <a:off x="56907" y="94647"/>
            <a:ext cx="2463800"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chemeClr val="bg1">
                    <a:lumMod val="50000"/>
                  </a:schemeClr>
                </a:solidFill>
                <a:latin typeface="Arial" panose="020B0604020202020204" pitchFamily="34" charset="0"/>
                <a:cs typeface="Arial" panose="020B0604020202020204" pitchFamily="34" charset="0"/>
              </a:rPr>
              <a:t>OFERTA </a:t>
            </a:r>
            <a:r>
              <a:rPr lang="es-ES" sz="1600" dirty="0">
                <a:solidFill>
                  <a:srgbClr val="736F64"/>
                </a:solidFill>
                <a:latin typeface="Arial" panose="020B0604020202020204" pitchFamily="34" charset="0"/>
                <a:cs typeface="Arial" panose="020B0604020202020204" pitchFamily="34" charset="0"/>
              </a:rPr>
              <a:t>SEMANA</a:t>
            </a:r>
            <a:r>
              <a:rPr lang="es-ES" sz="1600" dirty="0">
                <a:solidFill>
                  <a:schemeClr val="bg1">
                    <a:lumMod val="50000"/>
                  </a:schemeClr>
                </a:solidFill>
                <a:latin typeface="Arial" panose="020B0604020202020204" pitchFamily="34" charset="0"/>
                <a:cs typeface="Arial" panose="020B0604020202020204" pitchFamily="34" charset="0"/>
              </a:rPr>
              <a:t> 1</a:t>
            </a:r>
            <a:endParaRPr lang="en-US" sz="1600" b="1" dirty="0">
              <a:solidFill>
                <a:schemeClr val="bg1">
                  <a:lumMod val="50000"/>
                </a:schemeClr>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7A4B01B8-A9AA-AE2F-5384-36695AABDD10}"/>
              </a:ext>
            </a:extLst>
          </p:cNvPr>
          <p:cNvSpPr txBox="1"/>
          <p:nvPr/>
        </p:nvSpPr>
        <p:spPr>
          <a:xfrm>
            <a:off x="1288807" y="6054427"/>
            <a:ext cx="10751238" cy="800219"/>
          </a:xfrm>
          <a:prstGeom prst="rect">
            <a:avLst/>
          </a:prstGeom>
          <a:noFill/>
        </p:spPr>
        <p:txBody>
          <a:bodyPr wrap="square">
            <a:spAutoFit/>
          </a:bodyPr>
          <a:lstStyle/>
          <a:p>
            <a:pPr algn="just"/>
            <a:r>
              <a:rPr lang="es-ES" sz="1150" dirty="0">
                <a:solidFill>
                  <a:srgbClr val="96938B"/>
                </a:solidFill>
                <a:latin typeface="Arial" panose="020B0604020202020204" pitchFamily="34" charset="0"/>
                <a:ea typeface="Times New Roman" panose="02020603050405020304" pitchFamily="18" charset="0"/>
                <a:cs typeface="Arial" panose="020B0604020202020204" pitchFamily="34" charset="0"/>
              </a:rPr>
              <a:t>IMPORTANTE: Cada oferta semanal puede solicitarse dentro del pedido mínimo realizado en Semana 1 de P3 (jueves 22/02 a las 17hs al miércoles 28/02 a las 20hs) Se podrá solicitar un máximo de 10 (diez) unidades de la Oferta en la semana. Se consideran las unidades solicitadas en órdenes vigentes + pedidos facturados de la semana, entre pedido personal y pedido a clientes. Las unidades vendidas a través de Tienda Virtual Just no cuentan para el máximo permitido de Consultor@. El cliente podrá pedir hasta 5 unidades en su pedido. Hasta agotar stock.</a:t>
            </a:r>
            <a:endParaRPr lang="es-AR" sz="1200" dirty="0">
              <a:solidFill>
                <a:srgbClr val="96938B"/>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Elipse 3">
            <a:extLst>
              <a:ext uri="{FF2B5EF4-FFF2-40B4-BE49-F238E27FC236}">
                <a16:creationId xmlns:a16="http://schemas.microsoft.com/office/drawing/2014/main" id="{B14A30A8-B401-C491-427B-030DB6E36F7D}"/>
              </a:ext>
            </a:extLst>
          </p:cNvPr>
          <p:cNvSpPr/>
          <p:nvPr/>
        </p:nvSpPr>
        <p:spPr>
          <a:xfrm>
            <a:off x="3709083" y="1600227"/>
            <a:ext cx="1132648" cy="1055903"/>
          </a:xfrm>
          <a:prstGeom prst="ellipse">
            <a:avLst/>
          </a:prstGeom>
          <a:solidFill>
            <a:srgbClr val="EBF2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sz="2000" dirty="0">
              <a:solidFill>
                <a:schemeClr val="bg2"/>
              </a:solidFill>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DDB70D3E-C986-DF14-FA1D-E8D31935166E}"/>
              </a:ext>
            </a:extLst>
          </p:cNvPr>
          <p:cNvSpPr txBox="1"/>
          <p:nvPr/>
        </p:nvSpPr>
        <p:spPr>
          <a:xfrm>
            <a:off x="3784220" y="1694135"/>
            <a:ext cx="965813" cy="553998"/>
          </a:xfrm>
          <a:prstGeom prst="rect">
            <a:avLst/>
          </a:prstGeom>
          <a:noFill/>
        </p:spPr>
        <p:txBody>
          <a:bodyPr wrap="square" rtlCol="0">
            <a:spAutoFit/>
          </a:bodyPr>
          <a:lstStyle/>
          <a:p>
            <a:pPr algn="ctr"/>
            <a:r>
              <a:rPr lang="es-ES" sz="3000" dirty="0">
                <a:solidFill>
                  <a:srgbClr val="9BAA6E"/>
                </a:solidFill>
              </a:rPr>
              <a:t>37%</a:t>
            </a:r>
          </a:p>
        </p:txBody>
      </p:sp>
      <p:sp>
        <p:nvSpPr>
          <p:cNvPr id="15" name="CuadroTexto 14">
            <a:extLst>
              <a:ext uri="{FF2B5EF4-FFF2-40B4-BE49-F238E27FC236}">
                <a16:creationId xmlns:a16="http://schemas.microsoft.com/office/drawing/2014/main" id="{8AFB4E44-6D9E-CA97-BABD-3E6E8F1599A8}"/>
              </a:ext>
            </a:extLst>
          </p:cNvPr>
          <p:cNvSpPr txBox="1"/>
          <p:nvPr/>
        </p:nvSpPr>
        <p:spPr>
          <a:xfrm>
            <a:off x="3723277" y="1993443"/>
            <a:ext cx="1254467" cy="584775"/>
          </a:xfrm>
          <a:prstGeom prst="rect">
            <a:avLst/>
          </a:prstGeom>
          <a:noFill/>
        </p:spPr>
        <p:txBody>
          <a:bodyPr wrap="square" rtlCol="0">
            <a:spAutoFit/>
          </a:bodyPr>
          <a:lstStyle/>
          <a:p>
            <a:r>
              <a:rPr lang="es-ES" sz="3200" dirty="0">
                <a:solidFill>
                  <a:srgbClr val="9BAA6E"/>
                </a:solidFill>
              </a:rPr>
              <a:t>DESC</a:t>
            </a:r>
            <a:r>
              <a:rPr lang="es-ES" sz="2400" dirty="0">
                <a:solidFill>
                  <a:srgbClr val="9BAA6E"/>
                </a:solidFill>
              </a:rPr>
              <a:t>.</a:t>
            </a:r>
            <a:endParaRPr lang="es-ES" sz="3200" dirty="0">
              <a:solidFill>
                <a:srgbClr val="9BAA6E"/>
              </a:solidFill>
            </a:endParaRPr>
          </a:p>
        </p:txBody>
      </p:sp>
      <p:sp>
        <p:nvSpPr>
          <p:cNvPr id="16" name="Rectángulo: esquinas redondeadas 15">
            <a:extLst>
              <a:ext uri="{FF2B5EF4-FFF2-40B4-BE49-F238E27FC236}">
                <a16:creationId xmlns:a16="http://schemas.microsoft.com/office/drawing/2014/main" id="{44E0C3E1-1BFA-9D3B-A923-60186CFD002A}"/>
              </a:ext>
            </a:extLst>
          </p:cNvPr>
          <p:cNvSpPr/>
          <p:nvPr/>
        </p:nvSpPr>
        <p:spPr>
          <a:xfrm>
            <a:off x="876086" y="1746950"/>
            <a:ext cx="2646800" cy="799154"/>
          </a:xfrm>
          <a:prstGeom prst="roundRect">
            <a:avLst>
              <a:gd name="adj" fmla="val 19268"/>
            </a:avLst>
          </a:prstGeom>
          <a:noFill/>
          <a:ln>
            <a:solidFill>
              <a:srgbClr val="9BAA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sz="4400" dirty="0">
                <a:solidFill>
                  <a:srgbClr val="9BAA6E"/>
                </a:solidFill>
                <a:latin typeface="Arial" panose="020B0604020202020204" pitchFamily="34" charset="0"/>
                <a:cs typeface="Arial" panose="020B0604020202020204" pitchFamily="34" charset="0"/>
              </a:rPr>
              <a:t>$ 17.000</a:t>
            </a:r>
          </a:p>
        </p:txBody>
      </p:sp>
      <p:cxnSp>
        <p:nvCxnSpPr>
          <p:cNvPr id="17" name="Conector recto 16">
            <a:extLst>
              <a:ext uri="{FF2B5EF4-FFF2-40B4-BE49-F238E27FC236}">
                <a16:creationId xmlns:a16="http://schemas.microsoft.com/office/drawing/2014/main" id="{734CB0E6-588B-9EDA-2E64-EFEF0F50DBB1}"/>
              </a:ext>
            </a:extLst>
          </p:cNvPr>
          <p:cNvCxnSpPr>
            <a:cxnSpLocks/>
          </p:cNvCxnSpPr>
          <p:nvPr/>
        </p:nvCxnSpPr>
        <p:spPr>
          <a:xfrm>
            <a:off x="1560753" y="2863965"/>
            <a:ext cx="1322377" cy="0"/>
          </a:xfrm>
          <a:prstGeom prst="line">
            <a:avLst/>
          </a:prstGeom>
          <a:ln>
            <a:solidFill>
              <a:schemeClr val="bg1">
                <a:lumMod val="50000"/>
              </a:schemeClr>
            </a:solidFill>
          </a:ln>
        </p:spPr>
        <p:style>
          <a:lnRef idx="1">
            <a:schemeClr val="dk1"/>
          </a:lnRef>
          <a:fillRef idx="0">
            <a:schemeClr val="dk1"/>
          </a:fillRef>
          <a:effectRef idx="0">
            <a:schemeClr val="dk1"/>
          </a:effectRef>
          <a:fontRef idx="minor">
            <a:schemeClr val="tx1"/>
          </a:fontRef>
        </p:style>
      </p:cxnSp>
      <p:sp>
        <p:nvSpPr>
          <p:cNvPr id="18" name="14 CuadroTexto">
            <a:extLst>
              <a:ext uri="{FF2B5EF4-FFF2-40B4-BE49-F238E27FC236}">
                <a16:creationId xmlns:a16="http://schemas.microsoft.com/office/drawing/2014/main" id="{92E536BD-1F0B-E6EB-73DF-253182AC97AD}"/>
              </a:ext>
            </a:extLst>
          </p:cNvPr>
          <p:cNvSpPr txBox="1"/>
          <p:nvPr/>
        </p:nvSpPr>
        <p:spPr>
          <a:xfrm>
            <a:off x="876086" y="2594655"/>
            <a:ext cx="2643854" cy="492443"/>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tabLst/>
              <a:defRPr/>
            </a:pPr>
            <a:r>
              <a:rPr lang="es-ES" sz="2600" dirty="0">
                <a:solidFill>
                  <a:srgbClr val="97938C"/>
                </a:solidFill>
                <a:latin typeface="NHaasGroteskDSPro-55Rg"/>
              </a:rPr>
              <a:t>$27.250</a:t>
            </a:r>
          </a:p>
        </p:txBody>
      </p:sp>
      <p:pic>
        <p:nvPicPr>
          <p:cNvPr id="29" name="Imagen 28" descr="Un árbol con hojas verdes&#10;&#10;Descripción generada automáticamente con confianza media">
            <a:extLst>
              <a:ext uri="{FF2B5EF4-FFF2-40B4-BE49-F238E27FC236}">
                <a16:creationId xmlns:a16="http://schemas.microsoft.com/office/drawing/2014/main" id="{06D00170-6F11-B31C-DA11-E721AA540E1C}"/>
              </a:ext>
            </a:extLst>
          </p:cNvPr>
          <p:cNvPicPr>
            <a:picLocks noChangeAspect="1"/>
          </p:cNvPicPr>
          <p:nvPr/>
        </p:nvPicPr>
        <p:blipFill>
          <a:blip r:embed="rId4"/>
          <a:stretch>
            <a:fillRect/>
          </a:stretch>
        </p:blipFill>
        <p:spPr>
          <a:xfrm rot="3080237">
            <a:off x="6691069" y="3249661"/>
            <a:ext cx="1069584" cy="1157495"/>
          </a:xfrm>
          <a:prstGeom prst="rect">
            <a:avLst/>
          </a:prstGeom>
          <a:ln>
            <a:noFill/>
          </a:ln>
          <a:effectLst>
            <a:outerShdw blurRad="25400" dist="139700" dir="2700000" sx="103000" sy="103000" algn="tl" rotWithShape="0">
              <a:srgbClr val="333333">
                <a:alpha val="21000"/>
              </a:srgbClr>
            </a:outerShdw>
          </a:effectLst>
        </p:spPr>
      </p:pic>
      <p:sp>
        <p:nvSpPr>
          <p:cNvPr id="2" name="CuadroTexto 1">
            <a:extLst>
              <a:ext uri="{FF2B5EF4-FFF2-40B4-BE49-F238E27FC236}">
                <a16:creationId xmlns:a16="http://schemas.microsoft.com/office/drawing/2014/main" id="{7A9BF499-DD81-0EBB-12D1-D8C046B9B8EE}"/>
              </a:ext>
            </a:extLst>
          </p:cNvPr>
          <p:cNvSpPr txBox="1"/>
          <p:nvPr/>
        </p:nvSpPr>
        <p:spPr>
          <a:xfrm>
            <a:off x="510623" y="1283682"/>
            <a:ext cx="3222073" cy="400110"/>
          </a:xfrm>
          <a:prstGeom prst="rect">
            <a:avLst/>
          </a:prstGeom>
          <a:noFill/>
        </p:spPr>
        <p:txBody>
          <a:bodyPr wrap="square">
            <a:spAutoFit/>
          </a:bodyPr>
          <a:lstStyle>
            <a:defPPr>
              <a:defRPr lang="en-US"/>
            </a:defPPr>
            <a:lvl1pPr algn="ctr">
              <a:defRPr sz="2000">
                <a:solidFill>
                  <a:srgbClr val="97938C"/>
                </a:solidFill>
                <a:latin typeface="NHaasGroteskDSPro-55Rg"/>
              </a:defRPr>
            </a:lvl1pPr>
          </a:lstStyle>
          <a:p>
            <a:r>
              <a:rPr lang="es-AR" dirty="0"/>
              <a:t>3 MENTAS 10ML</a:t>
            </a:r>
            <a:endParaRPr lang="it-IT" dirty="0"/>
          </a:p>
        </p:txBody>
      </p:sp>
      <p:sp>
        <p:nvSpPr>
          <p:cNvPr id="6" name="14 CuadroTexto">
            <a:extLst>
              <a:ext uri="{FF2B5EF4-FFF2-40B4-BE49-F238E27FC236}">
                <a16:creationId xmlns:a16="http://schemas.microsoft.com/office/drawing/2014/main" id="{01BC8C8A-60B6-2130-382E-DC4A61D57AC4}"/>
              </a:ext>
            </a:extLst>
          </p:cNvPr>
          <p:cNvSpPr txBox="1"/>
          <p:nvPr/>
        </p:nvSpPr>
        <p:spPr>
          <a:xfrm>
            <a:off x="885505" y="2594655"/>
            <a:ext cx="2643854" cy="492443"/>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tabLst/>
              <a:defRPr/>
            </a:pPr>
            <a:r>
              <a:rPr lang="es-ES" sz="2600" dirty="0">
                <a:solidFill>
                  <a:srgbClr val="97938C"/>
                </a:solidFill>
                <a:latin typeface="NHaasGroteskDSPro-55Rg"/>
              </a:rPr>
              <a:t>$27.250</a:t>
            </a:r>
          </a:p>
        </p:txBody>
      </p:sp>
    </p:spTree>
    <p:extLst>
      <p:ext uri="{BB962C8B-B14F-4D97-AF65-F5344CB8AC3E}">
        <p14:creationId xmlns:p14="http://schemas.microsoft.com/office/powerpoint/2010/main" val="369621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1000" fill="hold"/>
                                        <p:tgtEl>
                                          <p:spTgt spid="16"/>
                                        </p:tgtEl>
                                        <p:attrNameLst>
                                          <p:attrName>ppt_w</p:attrName>
                                        </p:attrNameLst>
                                      </p:cBhvr>
                                      <p:tavLst>
                                        <p:tav tm="0">
                                          <p:val>
                                            <p:fltVal val="0"/>
                                          </p:val>
                                        </p:tav>
                                        <p:tav tm="100000">
                                          <p:val>
                                            <p:strVal val="#ppt_w"/>
                                          </p:val>
                                        </p:tav>
                                      </p:tavLst>
                                    </p:anim>
                                    <p:anim calcmode="lin" valueType="num">
                                      <p:cBhvr>
                                        <p:cTn id="28" dur="1000" fill="hold"/>
                                        <p:tgtEl>
                                          <p:spTgt spid="16"/>
                                        </p:tgtEl>
                                        <p:attrNameLst>
                                          <p:attrName>ppt_h</p:attrName>
                                        </p:attrNameLst>
                                      </p:cBhvr>
                                      <p:tavLst>
                                        <p:tav tm="0">
                                          <p:val>
                                            <p:fltVal val="0"/>
                                          </p:val>
                                        </p:tav>
                                        <p:tav tm="100000">
                                          <p:val>
                                            <p:strVal val="#ppt_h"/>
                                          </p:val>
                                        </p:tav>
                                      </p:tavLst>
                                    </p:anim>
                                    <p:anim calcmode="lin" valueType="num">
                                      <p:cBhvr>
                                        <p:cTn id="29" dur="1000" fill="hold"/>
                                        <p:tgtEl>
                                          <p:spTgt spid="16"/>
                                        </p:tgtEl>
                                        <p:attrNameLst>
                                          <p:attrName>style.rotation</p:attrName>
                                        </p:attrNameLst>
                                      </p:cBhvr>
                                      <p:tavLst>
                                        <p:tav tm="0">
                                          <p:val>
                                            <p:fltVal val="90"/>
                                          </p:val>
                                        </p:tav>
                                        <p:tav tm="100000">
                                          <p:val>
                                            <p:fltVal val="0"/>
                                          </p:val>
                                        </p:tav>
                                      </p:tavLst>
                                    </p:anim>
                                    <p:animEffect transition="in" filter="fade">
                                      <p:cBhvr>
                                        <p:cTn id="30" dur="1000"/>
                                        <p:tgtEl>
                                          <p:spTgt spid="16"/>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1000" fill="hold"/>
                                        <p:tgtEl>
                                          <p:spTgt spid="15"/>
                                        </p:tgtEl>
                                        <p:attrNameLst>
                                          <p:attrName>ppt_w</p:attrName>
                                        </p:attrNameLst>
                                      </p:cBhvr>
                                      <p:tavLst>
                                        <p:tav tm="0">
                                          <p:val>
                                            <p:fltVal val="0"/>
                                          </p:val>
                                        </p:tav>
                                        <p:tav tm="100000">
                                          <p:val>
                                            <p:strVal val="#ppt_w"/>
                                          </p:val>
                                        </p:tav>
                                      </p:tavLst>
                                    </p:anim>
                                    <p:anim calcmode="lin" valueType="num">
                                      <p:cBhvr>
                                        <p:cTn id="34" dur="1000" fill="hold"/>
                                        <p:tgtEl>
                                          <p:spTgt spid="15"/>
                                        </p:tgtEl>
                                        <p:attrNameLst>
                                          <p:attrName>ppt_h</p:attrName>
                                        </p:attrNameLst>
                                      </p:cBhvr>
                                      <p:tavLst>
                                        <p:tav tm="0">
                                          <p:val>
                                            <p:fltVal val="0"/>
                                          </p:val>
                                        </p:tav>
                                        <p:tav tm="100000">
                                          <p:val>
                                            <p:strVal val="#ppt_h"/>
                                          </p:val>
                                        </p:tav>
                                      </p:tavLst>
                                    </p:anim>
                                    <p:anim calcmode="lin" valueType="num">
                                      <p:cBhvr>
                                        <p:cTn id="35" dur="1000" fill="hold"/>
                                        <p:tgtEl>
                                          <p:spTgt spid="15"/>
                                        </p:tgtEl>
                                        <p:attrNameLst>
                                          <p:attrName>style.rotation</p:attrName>
                                        </p:attrNameLst>
                                      </p:cBhvr>
                                      <p:tavLst>
                                        <p:tav tm="0">
                                          <p:val>
                                            <p:fltVal val="90"/>
                                          </p:val>
                                        </p:tav>
                                        <p:tav tm="100000">
                                          <p:val>
                                            <p:fltVal val="0"/>
                                          </p:val>
                                        </p:tav>
                                      </p:tavLst>
                                    </p:anim>
                                    <p:animEffect transition="in" filter="fade">
                                      <p:cBhvr>
                                        <p:cTn id="36" dur="1000"/>
                                        <p:tgtEl>
                                          <p:spTgt spid="15"/>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fltVal val="0"/>
                                          </p:val>
                                        </p:tav>
                                        <p:tav tm="100000">
                                          <p:val>
                                            <p:strVal val="#ppt_w"/>
                                          </p:val>
                                        </p:tav>
                                      </p:tavLst>
                                    </p:anim>
                                    <p:anim calcmode="lin" valueType="num">
                                      <p:cBhvr>
                                        <p:cTn id="40" dur="1000" fill="hold"/>
                                        <p:tgtEl>
                                          <p:spTgt spid="10"/>
                                        </p:tgtEl>
                                        <p:attrNameLst>
                                          <p:attrName>ppt_h</p:attrName>
                                        </p:attrNameLst>
                                      </p:cBhvr>
                                      <p:tavLst>
                                        <p:tav tm="0">
                                          <p:val>
                                            <p:fltVal val="0"/>
                                          </p:val>
                                        </p:tav>
                                        <p:tav tm="100000">
                                          <p:val>
                                            <p:strVal val="#ppt_h"/>
                                          </p:val>
                                        </p:tav>
                                      </p:tavLst>
                                    </p:anim>
                                    <p:anim calcmode="lin" valueType="num">
                                      <p:cBhvr>
                                        <p:cTn id="41" dur="1000" fill="hold"/>
                                        <p:tgtEl>
                                          <p:spTgt spid="10"/>
                                        </p:tgtEl>
                                        <p:attrNameLst>
                                          <p:attrName>style.rotation</p:attrName>
                                        </p:attrNameLst>
                                      </p:cBhvr>
                                      <p:tavLst>
                                        <p:tav tm="0">
                                          <p:val>
                                            <p:fltVal val="90"/>
                                          </p:val>
                                        </p:tav>
                                        <p:tav tm="100000">
                                          <p:val>
                                            <p:fltVal val="0"/>
                                          </p:val>
                                        </p:tav>
                                      </p:tavLst>
                                    </p:anim>
                                    <p:animEffect transition="in" filter="fade">
                                      <p:cBhvr>
                                        <p:cTn id="42" dur="1000"/>
                                        <p:tgtEl>
                                          <p:spTgt spid="10"/>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1000" fill="hold"/>
                                        <p:tgtEl>
                                          <p:spTgt spid="4"/>
                                        </p:tgtEl>
                                        <p:attrNameLst>
                                          <p:attrName>ppt_w</p:attrName>
                                        </p:attrNameLst>
                                      </p:cBhvr>
                                      <p:tavLst>
                                        <p:tav tm="0">
                                          <p:val>
                                            <p:fltVal val="0"/>
                                          </p:val>
                                        </p:tav>
                                        <p:tav tm="100000">
                                          <p:val>
                                            <p:strVal val="#ppt_w"/>
                                          </p:val>
                                        </p:tav>
                                      </p:tavLst>
                                    </p:anim>
                                    <p:anim calcmode="lin" valueType="num">
                                      <p:cBhvr>
                                        <p:cTn id="46" dur="1000" fill="hold"/>
                                        <p:tgtEl>
                                          <p:spTgt spid="4"/>
                                        </p:tgtEl>
                                        <p:attrNameLst>
                                          <p:attrName>ppt_h</p:attrName>
                                        </p:attrNameLst>
                                      </p:cBhvr>
                                      <p:tavLst>
                                        <p:tav tm="0">
                                          <p:val>
                                            <p:fltVal val="0"/>
                                          </p:val>
                                        </p:tav>
                                        <p:tav tm="100000">
                                          <p:val>
                                            <p:strVal val="#ppt_h"/>
                                          </p:val>
                                        </p:tav>
                                      </p:tavLst>
                                    </p:anim>
                                    <p:anim calcmode="lin" valueType="num">
                                      <p:cBhvr>
                                        <p:cTn id="47" dur="1000" fill="hold"/>
                                        <p:tgtEl>
                                          <p:spTgt spid="4"/>
                                        </p:tgtEl>
                                        <p:attrNameLst>
                                          <p:attrName>style.rotation</p:attrName>
                                        </p:attrNameLst>
                                      </p:cBhvr>
                                      <p:tavLst>
                                        <p:tav tm="0">
                                          <p:val>
                                            <p:fltVal val="90"/>
                                          </p:val>
                                        </p:tav>
                                        <p:tav tm="100000">
                                          <p:val>
                                            <p:fltVal val="0"/>
                                          </p:val>
                                        </p:tav>
                                      </p:tavLst>
                                    </p:anim>
                                    <p:animEffect transition="in" filter="fade">
                                      <p:cBhvr>
                                        <p:cTn id="48" dur="1000"/>
                                        <p:tgtEl>
                                          <p:spTgt spid="4"/>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randombar(horizontal)">
                                      <p:cBhvr>
                                        <p:cTn id="5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5" grpId="0"/>
      <p:bldP spid="4" grpId="0" animBg="1"/>
      <p:bldP spid="10" grpId="0"/>
      <p:bldP spid="15" grpId="0"/>
      <p:bldP spid="16" grpId="0" animBg="1"/>
      <p:bldP spid="2" grpId="0"/>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EF9F4"/>
        </a:solidFill>
        <a:effectLst/>
      </p:bgPr>
    </p:bg>
    <p:spTree>
      <p:nvGrpSpPr>
        <p:cNvPr id="1" name="">
          <a:extLst>
            <a:ext uri="{FF2B5EF4-FFF2-40B4-BE49-F238E27FC236}">
              <a16:creationId xmlns:a16="http://schemas.microsoft.com/office/drawing/2014/main" id="{6503F504-894C-840D-D203-8EFA827CDD30}"/>
            </a:ext>
          </a:extLst>
        </p:cNvPr>
        <p:cNvGrpSpPr/>
        <p:nvPr/>
      </p:nvGrpSpPr>
      <p:grpSpPr>
        <a:xfrm>
          <a:off x="0" y="0"/>
          <a:ext cx="0" cy="0"/>
          <a:chOff x="0" y="0"/>
          <a:chExt cx="0" cy="0"/>
        </a:xfrm>
      </p:grpSpPr>
      <p:sp>
        <p:nvSpPr>
          <p:cNvPr id="9" name="CuadroTexto 8">
            <a:extLst>
              <a:ext uri="{FF2B5EF4-FFF2-40B4-BE49-F238E27FC236}">
                <a16:creationId xmlns:a16="http://schemas.microsoft.com/office/drawing/2014/main" id="{5CEE87F7-680D-8509-F166-8C44E2A2DE1D}"/>
              </a:ext>
            </a:extLst>
          </p:cNvPr>
          <p:cNvSpPr txBox="1"/>
          <p:nvPr/>
        </p:nvSpPr>
        <p:spPr>
          <a:xfrm>
            <a:off x="677662" y="1030640"/>
            <a:ext cx="3222073" cy="707886"/>
          </a:xfrm>
          <a:prstGeom prst="rect">
            <a:avLst/>
          </a:prstGeom>
          <a:noFill/>
        </p:spPr>
        <p:txBody>
          <a:bodyPr wrap="square">
            <a:spAutoFit/>
          </a:bodyPr>
          <a:lstStyle>
            <a:defPPr>
              <a:defRPr lang="en-US"/>
            </a:defPPr>
            <a:lvl1pPr algn="ctr">
              <a:defRPr sz="2000">
                <a:solidFill>
                  <a:srgbClr val="97938C"/>
                </a:solidFill>
                <a:latin typeface="NHaasGroteskDSPro-55Rg"/>
              </a:defRPr>
            </a:lvl1pPr>
          </a:lstStyle>
          <a:p>
            <a:r>
              <a:rPr lang="es-ES" dirty="0"/>
              <a:t>CREMA CORPORAL DE TOMILLO 60 G</a:t>
            </a:r>
            <a:endParaRPr lang="it-IT" dirty="0"/>
          </a:p>
        </p:txBody>
      </p:sp>
      <p:sp>
        <p:nvSpPr>
          <p:cNvPr id="7" name="Rectángulo 6">
            <a:extLst>
              <a:ext uri="{FF2B5EF4-FFF2-40B4-BE49-F238E27FC236}">
                <a16:creationId xmlns:a16="http://schemas.microsoft.com/office/drawing/2014/main" id="{63C7F512-8321-5E18-D189-005466333B3F}"/>
              </a:ext>
            </a:extLst>
          </p:cNvPr>
          <p:cNvSpPr/>
          <p:nvPr/>
        </p:nvSpPr>
        <p:spPr>
          <a:xfrm>
            <a:off x="344943" y="3660020"/>
            <a:ext cx="6806473" cy="769441"/>
          </a:xfrm>
          <a:prstGeom prst="rect">
            <a:avLst/>
          </a:prstGeom>
          <a:noFill/>
        </p:spPr>
        <p:txBody>
          <a:bodyPr wrap="square" lIns="91440" tIns="45720" rIns="91440" bIns="45720">
            <a:spAutoFit/>
          </a:bodyPr>
          <a:lstStyle/>
          <a:p>
            <a:r>
              <a:rPr lang="es-ES" sz="3600" dirty="0">
                <a:ln w="0"/>
                <a:solidFill>
                  <a:srgbClr val="E64D6A"/>
                </a:solidFill>
                <a:latin typeface="Arial" panose="020B0604020202020204" pitchFamily="34" charset="0"/>
                <a:cs typeface="Arial" panose="020B0604020202020204" pitchFamily="34" charset="0"/>
              </a:rPr>
              <a:t>Alivia y </a:t>
            </a:r>
            <a:r>
              <a:rPr lang="es-ES" sz="4400" i="1" dirty="0">
                <a:ln w="0"/>
                <a:solidFill>
                  <a:srgbClr val="E64D6A"/>
                </a:solidFill>
                <a:latin typeface="Times New Roman" panose="02020603050405020304" pitchFamily="18" charset="0"/>
                <a:cs typeface="Times New Roman" panose="02020603050405020304" pitchFamily="18" charset="0"/>
              </a:rPr>
              <a:t>reconforta</a:t>
            </a:r>
            <a:endParaRPr lang="es-ES" sz="4400" b="0" i="1" cap="none" spc="0" dirty="0">
              <a:ln w="0"/>
              <a:solidFill>
                <a:srgbClr val="E64D6A"/>
              </a:solidFill>
              <a:latin typeface="Times New Roman" panose="02020603050405020304" pitchFamily="18" charset="0"/>
              <a:cs typeface="Times New Roman" panose="02020603050405020304" pitchFamily="18" charset="0"/>
            </a:endParaRPr>
          </a:p>
        </p:txBody>
      </p:sp>
      <p:cxnSp>
        <p:nvCxnSpPr>
          <p:cNvPr id="12" name="Conector recto 11">
            <a:extLst>
              <a:ext uri="{FF2B5EF4-FFF2-40B4-BE49-F238E27FC236}">
                <a16:creationId xmlns:a16="http://schemas.microsoft.com/office/drawing/2014/main" id="{28C67C47-C080-C0E1-ADB1-BF917D37B068}"/>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13" name="Picture 13">
            <a:extLst>
              <a:ext uri="{FF2B5EF4-FFF2-40B4-BE49-F238E27FC236}">
                <a16:creationId xmlns:a16="http://schemas.microsoft.com/office/drawing/2014/main" id="{A015B67A-A79B-6863-00EA-0992905F9F03}"/>
              </a:ext>
            </a:extLst>
          </p:cNvPr>
          <p:cNvPicPr>
            <a:picLocks noChangeAspect="1"/>
          </p:cNvPicPr>
          <p:nvPr/>
        </p:nvPicPr>
        <p:blipFill>
          <a:blip r:embed="rId3"/>
          <a:stretch>
            <a:fillRect/>
          </a:stretch>
        </p:blipFill>
        <p:spPr>
          <a:xfrm>
            <a:off x="223206" y="6204864"/>
            <a:ext cx="700622" cy="508198"/>
          </a:xfrm>
          <a:prstGeom prst="rect">
            <a:avLst/>
          </a:prstGeom>
        </p:spPr>
      </p:pic>
      <p:cxnSp>
        <p:nvCxnSpPr>
          <p:cNvPr id="14" name="Conector recto 13">
            <a:extLst>
              <a:ext uri="{FF2B5EF4-FFF2-40B4-BE49-F238E27FC236}">
                <a16:creationId xmlns:a16="http://schemas.microsoft.com/office/drawing/2014/main" id="{0312309A-3759-1568-C5A0-717F3A36D7E9}"/>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11" name="CuadroTexto 10">
            <a:extLst>
              <a:ext uri="{FF2B5EF4-FFF2-40B4-BE49-F238E27FC236}">
                <a16:creationId xmlns:a16="http://schemas.microsoft.com/office/drawing/2014/main" id="{A2A09960-BF83-BEF4-9511-BA2E74E983DF}"/>
              </a:ext>
            </a:extLst>
          </p:cNvPr>
          <p:cNvSpPr txBox="1"/>
          <p:nvPr/>
        </p:nvSpPr>
        <p:spPr>
          <a:xfrm>
            <a:off x="248682" y="4652898"/>
            <a:ext cx="4018518" cy="923330"/>
          </a:xfrm>
          <a:custGeom>
            <a:avLst/>
            <a:gdLst>
              <a:gd name="connsiteX0" fmla="*/ 0 w 4018518"/>
              <a:gd name="connsiteY0" fmla="*/ 0 h 923330"/>
              <a:gd name="connsiteX1" fmla="*/ 453518 w 4018518"/>
              <a:gd name="connsiteY1" fmla="*/ 0 h 923330"/>
              <a:gd name="connsiteX2" fmla="*/ 1067778 w 4018518"/>
              <a:gd name="connsiteY2" fmla="*/ 0 h 923330"/>
              <a:gd name="connsiteX3" fmla="*/ 1601666 w 4018518"/>
              <a:gd name="connsiteY3" fmla="*/ 0 h 923330"/>
              <a:gd name="connsiteX4" fmla="*/ 2055185 w 4018518"/>
              <a:gd name="connsiteY4" fmla="*/ 0 h 923330"/>
              <a:gd name="connsiteX5" fmla="*/ 2508703 w 4018518"/>
              <a:gd name="connsiteY5" fmla="*/ 0 h 923330"/>
              <a:gd name="connsiteX6" fmla="*/ 2962222 w 4018518"/>
              <a:gd name="connsiteY6" fmla="*/ 0 h 923330"/>
              <a:gd name="connsiteX7" fmla="*/ 4018518 w 4018518"/>
              <a:gd name="connsiteY7" fmla="*/ 0 h 923330"/>
              <a:gd name="connsiteX8" fmla="*/ 4018518 w 4018518"/>
              <a:gd name="connsiteY8" fmla="*/ 470898 h 923330"/>
              <a:gd name="connsiteX9" fmla="*/ 4018518 w 4018518"/>
              <a:gd name="connsiteY9" fmla="*/ 923330 h 923330"/>
              <a:gd name="connsiteX10" fmla="*/ 3524814 w 4018518"/>
              <a:gd name="connsiteY10" fmla="*/ 923330 h 923330"/>
              <a:gd name="connsiteX11" fmla="*/ 2870370 w 4018518"/>
              <a:gd name="connsiteY11" fmla="*/ 923330 h 923330"/>
              <a:gd name="connsiteX12" fmla="*/ 2256111 w 4018518"/>
              <a:gd name="connsiteY12" fmla="*/ 923330 h 923330"/>
              <a:gd name="connsiteX13" fmla="*/ 1762407 w 4018518"/>
              <a:gd name="connsiteY13" fmla="*/ 923330 h 923330"/>
              <a:gd name="connsiteX14" fmla="*/ 1188333 w 4018518"/>
              <a:gd name="connsiteY14" fmla="*/ 923330 h 923330"/>
              <a:gd name="connsiteX15" fmla="*/ 533889 w 4018518"/>
              <a:gd name="connsiteY15" fmla="*/ 923330 h 923330"/>
              <a:gd name="connsiteX16" fmla="*/ 0 w 4018518"/>
              <a:gd name="connsiteY16" fmla="*/ 923330 h 923330"/>
              <a:gd name="connsiteX17" fmla="*/ 0 w 4018518"/>
              <a:gd name="connsiteY17" fmla="*/ 480132 h 923330"/>
              <a:gd name="connsiteX18" fmla="*/ 0 w 4018518"/>
              <a:gd name="connsiteY18"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18518" h="923330" extrusionOk="0">
                <a:moveTo>
                  <a:pt x="0" y="0"/>
                </a:moveTo>
                <a:cubicBezTo>
                  <a:pt x="136315" y="-12081"/>
                  <a:pt x="284408" y="7818"/>
                  <a:pt x="453518" y="0"/>
                </a:cubicBezTo>
                <a:cubicBezTo>
                  <a:pt x="622628" y="-7818"/>
                  <a:pt x="820831" y="5924"/>
                  <a:pt x="1067778" y="0"/>
                </a:cubicBezTo>
                <a:cubicBezTo>
                  <a:pt x="1314725" y="-5924"/>
                  <a:pt x="1379623" y="39328"/>
                  <a:pt x="1601666" y="0"/>
                </a:cubicBezTo>
                <a:cubicBezTo>
                  <a:pt x="1823709" y="-39328"/>
                  <a:pt x="1957949" y="38520"/>
                  <a:pt x="2055185" y="0"/>
                </a:cubicBezTo>
                <a:cubicBezTo>
                  <a:pt x="2152421" y="-38520"/>
                  <a:pt x="2348518" y="42284"/>
                  <a:pt x="2508703" y="0"/>
                </a:cubicBezTo>
                <a:cubicBezTo>
                  <a:pt x="2668888" y="-42284"/>
                  <a:pt x="2781233" y="39355"/>
                  <a:pt x="2962222" y="0"/>
                </a:cubicBezTo>
                <a:cubicBezTo>
                  <a:pt x="3143211" y="-39355"/>
                  <a:pt x="3687478" y="81830"/>
                  <a:pt x="4018518" y="0"/>
                </a:cubicBezTo>
                <a:cubicBezTo>
                  <a:pt x="4051813" y="195970"/>
                  <a:pt x="3980027" y="271649"/>
                  <a:pt x="4018518" y="470898"/>
                </a:cubicBezTo>
                <a:cubicBezTo>
                  <a:pt x="4057009" y="670147"/>
                  <a:pt x="3999374" y="728144"/>
                  <a:pt x="4018518" y="923330"/>
                </a:cubicBezTo>
                <a:cubicBezTo>
                  <a:pt x="3831971" y="939441"/>
                  <a:pt x="3733146" y="877809"/>
                  <a:pt x="3524814" y="923330"/>
                </a:cubicBezTo>
                <a:cubicBezTo>
                  <a:pt x="3316482" y="968851"/>
                  <a:pt x="3112805" y="910805"/>
                  <a:pt x="2870370" y="923330"/>
                </a:cubicBezTo>
                <a:cubicBezTo>
                  <a:pt x="2627935" y="935855"/>
                  <a:pt x="2401056" y="866797"/>
                  <a:pt x="2256111" y="923330"/>
                </a:cubicBezTo>
                <a:cubicBezTo>
                  <a:pt x="2111166" y="979863"/>
                  <a:pt x="1986641" y="878577"/>
                  <a:pt x="1762407" y="923330"/>
                </a:cubicBezTo>
                <a:cubicBezTo>
                  <a:pt x="1538173" y="968083"/>
                  <a:pt x="1318622" y="905479"/>
                  <a:pt x="1188333" y="923330"/>
                </a:cubicBezTo>
                <a:cubicBezTo>
                  <a:pt x="1058044" y="941181"/>
                  <a:pt x="741454" y="873681"/>
                  <a:pt x="533889" y="923330"/>
                </a:cubicBezTo>
                <a:cubicBezTo>
                  <a:pt x="326324" y="972979"/>
                  <a:pt x="216041" y="902617"/>
                  <a:pt x="0" y="923330"/>
                </a:cubicBezTo>
                <a:cubicBezTo>
                  <a:pt x="-25373" y="708045"/>
                  <a:pt x="1427" y="577915"/>
                  <a:pt x="0" y="480132"/>
                </a:cubicBezTo>
                <a:cubicBezTo>
                  <a:pt x="-1427" y="382349"/>
                  <a:pt x="43853" y="207745"/>
                  <a:pt x="0" y="0"/>
                </a:cubicBezTo>
                <a:close/>
              </a:path>
            </a:pathLst>
          </a:custGeom>
          <a:noFill/>
          <a:ln>
            <a:noFill/>
            <a:extLst>
              <a:ext uri="{C807C97D-BFC1-408E-A445-0C87EB9F89A2}">
                <ask:lineSketchStyleProps xmlns:ask="http://schemas.microsoft.com/office/drawing/2018/sketchyshapes" sd="241382839">
                  <a:prstGeom prst="rect">
                    <a:avLst/>
                  </a:prstGeom>
                  <ask:type>
                    <ask:lineSketchScribble/>
                  </ask:type>
                </ask:lineSketchStyleProps>
              </a:ext>
            </a:extLst>
          </a:ln>
        </p:spPr>
        <p:txBody>
          <a:bodyPr wrap="square">
            <a:spAutoFit/>
          </a:bodyPr>
          <a:lstStyle/>
          <a:p>
            <a:pPr marL="285750" lvl="0" indent="-285750">
              <a:buFont typeface="Symbol" panose="05050102010706020507" pitchFamily="18" charset="2"/>
              <a:buChar char="®"/>
            </a:pPr>
            <a:r>
              <a:rPr lang="es-ES" dirty="0">
                <a:solidFill>
                  <a:srgbClr val="96938B"/>
                </a:solidFill>
                <a:latin typeface="Times New Roman" panose="02020603050405020304" pitchFamily="18" charset="0"/>
                <a:cs typeface="Times New Roman" panose="02020603050405020304" pitchFamily="18" charset="0"/>
              </a:rPr>
              <a:t>Aplicar en el pecho, cuello, espalda y plantas de los pies.</a:t>
            </a:r>
          </a:p>
          <a:p>
            <a:pPr marL="285750" lvl="0" indent="-285750">
              <a:buFont typeface="Symbol" panose="05050102010706020507" pitchFamily="18" charset="2"/>
              <a:buChar char="®"/>
            </a:pPr>
            <a:r>
              <a:rPr lang="es-ES" dirty="0">
                <a:solidFill>
                  <a:srgbClr val="96938B"/>
                </a:solidFill>
                <a:latin typeface="Times New Roman" panose="02020603050405020304" pitchFamily="18" charset="0"/>
                <a:cs typeface="Times New Roman" panose="02020603050405020304" pitchFamily="18" charset="0"/>
              </a:rPr>
              <a:t>Ideal para para niños y adultos.</a:t>
            </a:r>
          </a:p>
        </p:txBody>
      </p:sp>
      <p:sp>
        <p:nvSpPr>
          <p:cNvPr id="8" name="Rectangle 165">
            <a:extLst>
              <a:ext uri="{FF2B5EF4-FFF2-40B4-BE49-F238E27FC236}">
                <a16:creationId xmlns:a16="http://schemas.microsoft.com/office/drawing/2014/main" id="{D60FB150-4D30-1FD9-5471-05040EA369FC}"/>
              </a:ext>
            </a:extLst>
          </p:cNvPr>
          <p:cNvSpPr/>
          <p:nvPr/>
        </p:nvSpPr>
        <p:spPr>
          <a:xfrm>
            <a:off x="56907" y="94647"/>
            <a:ext cx="2463800"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chemeClr val="bg1">
                    <a:lumMod val="50000"/>
                  </a:schemeClr>
                </a:solidFill>
                <a:latin typeface="Arial" panose="020B0604020202020204" pitchFamily="34" charset="0"/>
                <a:cs typeface="Arial" panose="020B0604020202020204" pitchFamily="34" charset="0"/>
              </a:rPr>
              <a:t>OFERTA </a:t>
            </a:r>
            <a:r>
              <a:rPr lang="es-ES" sz="1600" dirty="0">
                <a:solidFill>
                  <a:srgbClr val="736F64"/>
                </a:solidFill>
                <a:latin typeface="Arial" panose="020B0604020202020204" pitchFamily="34" charset="0"/>
                <a:cs typeface="Arial" panose="020B0604020202020204" pitchFamily="34" charset="0"/>
              </a:rPr>
              <a:t>SEMANA</a:t>
            </a:r>
            <a:r>
              <a:rPr lang="es-ES" sz="1600" dirty="0">
                <a:solidFill>
                  <a:schemeClr val="bg1">
                    <a:lumMod val="50000"/>
                  </a:schemeClr>
                </a:solidFill>
                <a:latin typeface="Arial" panose="020B0604020202020204" pitchFamily="34" charset="0"/>
                <a:cs typeface="Arial" panose="020B0604020202020204" pitchFamily="34" charset="0"/>
              </a:rPr>
              <a:t> 1</a:t>
            </a:r>
            <a:endParaRPr lang="en-US" sz="1600" b="1" dirty="0">
              <a:solidFill>
                <a:schemeClr val="bg1">
                  <a:lumMod val="50000"/>
                </a:schemeClr>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7B8CE8D6-3DD5-6F8A-F293-3E65BA77A189}"/>
              </a:ext>
            </a:extLst>
          </p:cNvPr>
          <p:cNvSpPr txBox="1"/>
          <p:nvPr/>
        </p:nvSpPr>
        <p:spPr>
          <a:xfrm>
            <a:off x="1288807" y="6054427"/>
            <a:ext cx="10751238" cy="800219"/>
          </a:xfrm>
          <a:prstGeom prst="rect">
            <a:avLst/>
          </a:prstGeom>
          <a:noFill/>
        </p:spPr>
        <p:txBody>
          <a:bodyPr wrap="square">
            <a:spAutoFit/>
          </a:bodyPr>
          <a:lstStyle/>
          <a:p>
            <a:pPr algn="just"/>
            <a:r>
              <a:rPr lang="es-ES" sz="1150" dirty="0">
                <a:solidFill>
                  <a:srgbClr val="96938B"/>
                </a:solidFill>
                <a:latin typeface="Arial" panose="020B0604020202020204" pitchFamily="34" charset="0"/>
                <a:ea typeface="Times New Roman" panose="02020603050405020304" pitchFamily="18" charset="0"/>
                <a:cs typeface="Arial" panose="020B0604020202020204" pitchFamily="34" charset="0"/>
              </a:rPr>
              <a:t>IMPORTANTE: Cada oferta semanal puede solicitarse dentro del pedido mínimo realizado en Semana 1 de P3 (jueves 22/02 a las 17hs al miércoles 28/02 a las 20hs) Se podrá solicitar un máximo de 10 (diez) unidades de la Oferta en la semana. Se consideran las unidades solicitadas en órdenes vigentes + pedidos facturados de la semana, entre pedido personal y pedido a clientes. Las unidades vendidas a través de Tienda Virtual Just no cuentan para el máximo permitido de Consultor@. El cliente podrá pedir hasta 5 unidades en su pedido. Hasta agotar stock.</a:t>
            </a:r>
            <a:endParaRPr lang="es-AR" sz="1200" dirty="0">
              <a:solidFill>
                <a:srgbClr val="96938B"/>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16" name="Rectángulo: esquinas redondeadas 15">
            <a:extLst>
              <a:ext uri="{FF2B5EF4-FFF2-40B4-BE49-F238E27FC236}">
                <a16:creationId xmlns:a16="http://schemas.microsoft.com/office/drawing/2014/main" id="{FF11ED10-9418-B3CA-5F38-25912A1F16AC}"/>
              </a:ext>
            </a:extLst>
          </p:cNvPr>
          <p:cNvSpPr/>
          <p:nvPr/>
        </p:nvSpPr>
        <p:spPr>
          <a:xfrm>
            <a:off x="876086" y="1746950"/>
            <a:ext cx="2646800" cy="799154"/>
          </a:xfrm>
          <a:prstGeom prst="roundRect">
            <a:avLst>
              <a:gd name="adj" fmla="val 19268"/>
            </a:avLst>
          </a:prstGeom>
          <a:noFill/>
          <a:ln>
            <a:solidFill>
              <a:srgbClr val="E64D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sz="4400" dirty="0">
                <a:solidFill>
                  <a:srgbClr val="E64D6A"/>
                </a:solidFill>
                <a:latin typeface="Arial" panose="020B0604020202020204" pitchFamily="34" charset="0"/>
                <a:cs typeface="Arial" panose="020B0604020202020204" pitchFamily="34" charset="0"/>
              </a:rPr>
              <a:t>$ 15.000</a:t>
            </a:r>
          </a:p>
        </p:txBody>
      </p:sp>
      <p:sp>
        <p:nvSpPr>
          <p:cNvPr id="2" name="CuadroTexto 1">
            <a:extLst>
              <a:ext uri="{FF2B5EF4-FFF2-40B4-BE49-F238E27FC236}">
                <a16:creationId xmlns:a16="http://schemas.microsoft.com/office/drawing/2014/main" id="{B7E69F32-137A-D7B7-41FF-2F487215B07B}"/>
              </a:ext>
            </a:extLst>
          </p:cNvPr>
          <p:cNvSpPr txBox="1"/>
          <p:nvPr/>
        </p:nvSpPr>
        <p:spPr>
          <a:xfrm>
            <a:off x="876085" y="2625294"/>
            <a:ext cx="2646801" cy="369332"/>
          </a:xfrm>
          <a:prstGeom prst="rect">
            <a:avLst/>
          </a:prstGeom>
          <a:noFill/>
        </p:spPr>
        <p:txBody>
          <a:bodyPr wrap="square">
            <a:spAutoFit/>
          </a:bodyPr>
          <a:lstStyle>
            <a:defPPr>
              <a:defRPr lang="en-US"/>
            </a:defPPr>
            <a:lvl1pPr algn="ctr">
              <a:defRPr sz="2000">
                <a:solidFill>
                  <a:srgbClr val="97938C"/>
                </a:solidFill>
                <a:latin typeface="NHaasGroteskDSPro-55Rg"/>
              </a:defRPr>
            </a:lvl1pPr>
          </a:lstStyle>
          <a:p>
            <a:r>
              <a:rPr lang="es-ES" sz="1800" dirty="0">
                <a:solidFill>
                  <a:srgbClr val="ED8397"/>
                </a:solidFill>
              </a:rPr>
              <a:t>PRECIO PROMOCIONAL</a:t>
            </a:r>
            <a:endParaRPr lang="it-IT" sz="1800" dirty="0">
              <a:solidFill>
                <a:srgbClr val="ED8397"/>
              </a:solidFill>
            </a:endParaRPr>
          </a:p>
        </p:txBody>
      </p:sp>
      <p:pic>
        <p:nvPicPr>
          <p:cNvPr id="27" name="Imagen 26" descr="Una imagen de una planta&#10;&#10;Descripción generada automáticamente con confianza media">
            <a:extLst>
              <a:ext uri="{FF2B5EF4-FFF2-40B4-BE49-F238E27FC236}">
                <a16:creationId xmlns:a16="http://schemas.microsoft.com/office/drawing/2014/main" id="{AAE4A9BA-AFE7-86C8-2B12-205439528892}"/>
              </a:ext>
            </a:extLst>
          </p:cNvPr>
          <p:cNvPicPr>
            <a:picLocks noChangeAspect="1"/>
          </p:cNvPicPr>
          <p:nvPr/>
        </p:nvPicPr>
        <p:blipFill>
          <a:blip r:embed="rId4"/>
          <a:stretch>
            <a:fillRect/>
          </a:stretch>
        </p:blipFill>
        <p:spPr>
          <a:xfrm rot="21227022">
            <a:off x="8428606" y="3552556"/>
            <a:ext cx="2413147" cy="2413147"/>
          </a:xfrm>
          <a:prstGeom prst="rect">
            <a:avLst/>
          </a:prstGeom>
          <a:ln>
            <a:noFill/>
          </a:ln>
          <a:effectLst>
            <a:outerShdw blurRad="25400" dist="139700" dir="2700000" sx="103000" sy="103000" algn="tl" rotWithShape="0">
              <a:srgbClr val="333333">
                <a:alpha val="21000"/>
              </a:srgbClr>
            </a:outerShdw>
          </a:effectLst>
        </p:spPr>
      </p:pic>
      <p:pic>
        <p:nvPicPr>
          <p:cNvPr id="20" name="Imagen 19" descr="Logotipo, nombre de la empresa&#10;&#10;Descripción generada automáticamente">
            <a:extLst>
              <a:ext uri="{FF2B5EF4-FFF2-40B4-BE49-F238E27FC236}">
                <a16:creationId xmlns:a16="http://schemas.microsoft.com/office/drawing/2014/main" id="{081E3401-F74D-960B-FCBC-A4E80EB271EA}"/>
              </a:ext>
            </a:extLst>
          </p:cNvPr>
          <p:cNvPicPr>
            <a:picLocks noChangeAspect="1"/>
          </p:cNvPicPr>
          <p:nvPr/>
        </p:nvPicPr>
        <p:blipFill>
          <a:blip r:embed="rId5"/>
          <a:stretch>
            <a:fillRect/>
          </a:stretch>
        </p:blipFill>
        <p:spPr>
          <a:xfrm>
            <a:off x="3678798" y="2377369"/>
            <a:ext cx="1279029" cy="1234514"/>
          </a:xfrm>
          <a:prstGeom prst="rect">
            <a:avLst/>
          </a:prstGeom>
        </p:spPr>
      </p:pic>
    </p:spTree>
    <p:extLst>
      <p:ext uri="{BB962C8B-B14F-4D97-AF65-F5344CB8AC3E}">
        <p14:creationId xmlns:p14="http://schemas.microsoft.com/office/powerpoint/2010/main" val="376276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randombar(horizontal)">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11" grpId="0"/>
      <p:bldP spid="5" grpId="0"/>
      <p:bldP spid="16" grpId="0" animBg="1"/>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4EE"/>
        </a:solidFill>
        <a:effectLst/>
      </p:bgPr>
    </p:bg>
    <p:spTree>
      <p:nvGrpSpPr>
        <p:cNvPr id="1" name="">
          <a:extLst>
            <a:ext uri="{FF2B5EF4-FFF2-40B4-BE49-F238E27FC236}">
              <a16:creationId xmlns:a16="http://schemas.microsoft.com/office/drawing/2014/main" id="{23B173A4-06BB-3243-E367-888CD6CC1D07}"/>
            </a:ext>
          </a:extLst>
        </p:cNvPr>
        <p:cNvGrpSpPr/>
        <p:nvPr/>
      </p:nvGrpSpPr>
      <p:grpSpPr>
        <a:xfrm>
          <a:off x="0" y="0"/>
          <a:ext cx="0" cy="0"/>
          <a:chOff x="0" y="0"/>
          <a:chExt cx="0" cy="0"/>
        </a:xfrm>
      </p:grpSpPr>
      <p:sp>
        <p:nvSpPr>
          <p:cNvPr id="9" name="CuadroTexto 8">
            <a:extLst>
              <a:ext uri="{FF2B5EF4-FFF2-40B4-BE49-F238E27FC236}">
                <a16:creationId xmlns:a16="http://schemas.microsoft.com/office/drawing/2014/main" id="{71322424-9627-666C-5E80-6025342FAE05}"/>
              </a:ext>
            </a:extLst>
          </p:cNvPr>
          <p:cNvSpPr txBox="1"/>
          <p:nvPr/>
        </p:nvSpPr>
        <p:spPr>
          <a:xfrm>
            <a:off x="501204" y="1283682"/>
            <a:ext cx="3222073" cy="400110"/>
          </a:xfrm>
          <a:prstGeom prst="rect">
            <a:avLst/>
          </a:prstGeom>
          <a:noFill/>
        </p:spPr>
        <p:txBody>
          <a:bodyPr wrap="square">
            <a:spAutoFit/>
          </a:bodyPr>
          <a:lstStyle>
            <a:defPPr>
              <a:defRPr lang="en-US"/>
            </a:defPPr>
            <a:lvl1pPr algn="ctr">
              <a:defRPr sz="2000">
                <a:solidFill>
                  <a:srgbClr val="97938C"/>
                </a:solidFill>
                <a:latin typeface="NHaasGroteskDSPro-55Rg"/>
              </a:defRPr>
            </a:lvl1pPr>
          </a:lstStyle>
          <a:p>
            <a:r>
              <a:rPr lang="es-AR" dirty="0"/>
              <a:t>ACEITE MANDARINA 5 ML</a:t>
            </a:r>
            <a:endParaRPr lang="it-IT" dirty="0"/>
          </a:p>
        </p:txBody>
      </p:sp>
      <p:sp>
        <p:nvSpPr>
          <p:cNvPr id="7" name="Rectángulo 6">
            <a:extLst>
              <a:ext uri="{FF2B5EF4-FFF2-40B4-BE49-F238E27FC236}">
                <a16:creationId xmlns:a16="http://schemas.microsoft.com/office/drawing/2014/main" id="{ADC7E34A-1D90-C2FC-9478-AA78A763FB5F}"/>
              </a:ext>
            </a:extLst>
          </p:cNvPr>
          <p:cNvSpPr/>
          <p:nvPr/>
        </p:nvSpPr>
        <p:spPr>
          <a:xfrm>
            <a:off x="344943" y="3660020"/>
            <a:ext cx="6806473" cy="769441"/>
          </a:xfrm>
          <a:prstGeom prst="rect">
            <a:avLst/>
          </a:prstGeom>
          <a:noFill/>
        </p:spPr>
        <p:txBody>
          <a:bodyPr wrap="square" lIns="91440" tIns="45720" rIns="91440" bIns="45720">
            <a:spAutoFit/>
          </a:bodyPr>
          <a:lstStyle/>
          <a:p>
            <a:r>
              <a:rPr lang="es-ES" sz="3600" dirty="0">
                <a:ln w="0"/>
                <a:solidFill>
                  <a:srgbClr val="FF8E5D"/>
                </a:solidFill>
                <a:latin typeface="Arial" panose="020B0604020202020204" pitchFamily="34" charset="0"/>
                <a:cs typeface="Arial" panose="020B0604020202020204" pitchFamily="34" charset="0"/>
              </a:rPr>
              <a:t>Alegría y </a:t>
            </a:r>
            <a:r>
              <a:rPr lang="es-ES" sz="4400" i="1" dirty="0">
                <a:ln w="0"/>
                <a:solidFill>
                  <a:srgbClr val="FF8E5D"/>
                </a:solidFill>
                <a:latin typeface="Times New Roman" panose="02020603050405020304" pitchFamily="18" charset="0"/>
                <a:cs typeface="Times New Roman" panose="02020603050405020304" pitchFamily="18" charset="0"/>
              </a:rPr>
              <a:t>optimismo</a:t>
            </a:r>
            <a:endParaRPr lang="es-ES" sz="4400" b="0" i="1" cap="none" spc="0" dirty="0">
              <a:ln w="0"/>
              <a:solidFill>
                <a:srgbClr val="FF8E5D"/>
              </a:solidFill>
              <a:latin typeface="Times New Roman" panose="02020603050405020304" pitchFamily="18" charset="0"/>
              <a:cs typeface="Times New Roman" panose="02020603050405020304" pitchFamily="18" charset="0"/>
            </a:endParaRPr>
          </a:p>
        </p:txBody>
      </p:sp>
      <p:cxnSp>
        <p:nvCxnSpPr>
          <p:cNvPr id="12" name="Conector recto 11">
            <a:extLst>
              <a:ext uri="{FF2B5EF4-FFF2-40B4-BE49-F238E27FC236}">
                <a16:creationId xmlns:a16="http://schemas.microsoft.com/office/drawing/2014/main" id="{23D939A1-19D1-8FD2-FD92-D5FA09AF0939}"/>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13" name="Picture 13">
            <a:extLst>
              <a:ext uri="{FF2B5EF4-FFF2-40B4-BE49-F238E27FC236}">
                <a16:creationId xmlns:a16="http://schemas.microsoft.com/office/drawing/2014/main" id="{AB98FB9E-22B7-0AFF-019E-28A65D5DBA87}"/>
              </a:ext>
            </a:extLst>
          </p:cNvPr>
          <p:cNvPicPr>
            <a:picLocks noChangeAspect="1"/>
          </p:cNvPicPr>
          <p:nvPr/>
        </p:nvPicPr>
        <p:blipFill>
          <a:blip r:embed="rId3"/>
          <a:stretch>
            <a:fillRect/>
          </a:stretch>
        </p:blipFill>
        <p:spPr>
          <a:xfrm>
            <a:off x="223206" y="6204864"/>
            <a:ext cx="700622" cy="508198"/>
          </a:xfrm>
          <a:prstGeom prst="rect">
            <a:avLst/>
          </a:prstGeom>
        </p:spPr>
      </p:pic>
      <p:cxnSp>
        <p:nvCxnSpPr>
          <p:cNvPr id="14" name="Conector recto 13">
            <a:extLst>
              <a:ext uri="{FF2B5EF4-FFF2-40B4-BE49-F238E27FC236}">
                <a16:creationId xmlns:a16="http://schemas.microsoft.com/office/drawing/2014/main" id="{C2572087-CF95-8025-4F17-DDA0A23A27E8}"/>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sp>
        <p:nvSpPr>
          <p:cNvPr id="11" name="CuadroTexto 10">
            <a:extLst>
              <a:ext uri="{FF2B5EF4-FFF2-40B4-BE49-F238E27FC236}">
                <a16:creationId xmlns:a16="http://schemas.microsoft.com/office/drawing/2014/main" id="{0577A7DC-04F7-5C81-5D70-81F51D29EB1A}"/>
              </a:ext>
            </a:extLst>
          </p:cNvPr>
          <p:cNvSpPr txBox="1"/>
          <p:nvPr/>
        </p:nvSpPr>
        <p:spPr>
          <a:xfrm>
            <a:off x="344943" y="4491933"/>
            <a:ext cx="4956402" cy="1200329"/>
          </a:xfrm>
          <a:custGeom>
            <a:avLst/>
            <a:gdLst>
              <a:gd name="connsiteX0" fmla="*/ 0 w 4956402"/>
              <a:gd name="connsiteY0" fmla="*/ 0 h 1200329"/>
              <a:gd name="connsiteX1" fmla="*/ 402019 w 4956402"/>
              <a:gd name="connsiteY1" fmla="*/ 0 h 1200329"/>
              <a:gd name="connsiteX2" fmla="*/ 1002295 w 4956402"/>
              <a:gd name="connsiteY2" fmla="*/ 0 h 1200329"/>
              <a:gd name="connsiteX3" fmla="*/ 1503442 w 4956402"/>
              <a:gd name="connsiteY3" fmla="*/ 0 h 1200329"/>
              <a:gd name="connsiteX4" fmla="*/ 1905461 w 4956402"/>
              <a:gd name="connsiteY4" fmla="*/ 0 h 1200329"/>
              <a:gd name="connsiteX5" fmla="*/ 2307480 w 4956402"/>
              <a:gd name="connsiteY5" fmla="*/ 0 h 1200329"/>
              <a:gd name="connsiteX6" fmla="*/ 2709500 w 4956402"/>
              <a:gd name="connsiteY6" fmla="*/ 0 h 1200329"/>
              <a:gd name="connsiteX7" fmla="*/ 3260211 w 4956402"/>
              <a:gd name="connsiteY7" fmla="*/ 0 h 1200329"/>
              <a:gd name="connsiteX8" fmla="*/ 3860486 w 4956402"/>
              <a:gd name="connsiteY8" fmla="*/ 0 h 1200329"/>
              <a:gd name="connsiteX9" fmla="*/ 4411198 w 4956402"/>
              <a:gd name="connsiteY9" fmla="*/ 0 h 1200329"/>
              <a:gd name="connsiteX10" fmla="*/ 4956402 w 4956402"/>
              <a:gd name="connsiteY10" fmla="*/ 0 h 1200329"/>
              <a:gd name="connsiteX11" fmla="*/ 4956402 w 4956402"/>
              <a:gd name="connsiteY11" fmla="*/ 424116 h 1200329"/>
              <a:gd name="connsiteX12" fmla="*/ 4956402 w 4956402"/>
              <a:gd name="connsiteY12" fmla="*/ 836229 h 1200329"/>
              <a:gd name="connsiteX13" fmla="*/ 4956402 w 4956402"/>
              <a:gd name="connsiteY13" fmla="*/ 1200329 h 1200329"/>
              <a:gd name="connsiteX14" fmla="*/ 4306563 w 4956402"/>
              <a:gd name="connsiteY14" fmla="*/ 1200329 h 1200329"/>
              <a:gd name="connsiteX15" fmla="*/ 3656723 w 4956402"/>
              <a:gd name="connsiteY15" fmla="*/ 1200329 h 1200329"/>
              <a:gd name="connsiteX16" fmla="*/ 3106012 w 4956402"/>
              <a:gd name="connsiteY16" fmla="*/ 1200329 h 1200329"/>
              <a:gd name="connsiteX17" fmla="*/ 2654429 w 4956402"/>
              <a:gd name="connsiteY17" fmla="*/ 1200329 h 1200329"/>
              <a:gd name="connsiteX18" fmla="*/ 2153281 w 4956402"/>
              <a:gd name="connsiteY18" fmla="*/ 1200329 h 1200329"/>
              <a:gd name="connsiteX19" fmla="*/ 1652134 w 4956402"/>
              <a:gd name="connsiteY19" fmla="*/ 1200329 h 1200329"/>
              <a:gd name="connsiteX20" fmla="*/ 1250115 w 4956402"/>
              <a:gd name="connsiteY20" fmla="*/ 1200329 h 1200329"/>
              <a:gd name="connsiteX21" fmla="*/ 649839 w 4956402"/>
              <a:gd name="connsiteY21" fmla="*/ 1200329 h 1200329"/>
              <a:gd name="connsiteX22" fmla="*/ 0 w 4956402"/>
              <a:gd name="connsiteY22" fmla="*/ 1200329 h 1200329"/>
              <a:gd name="connsiteX23" fmla="*/ 0 w 4956402"/>
              <a:gd name="connsiteY23" fmla="*/ 836229 h 1200329"/>
              <a:gd name="connsiteX24" fmla="*/ 0 w 4956402"/>
              <a:gd name="connsiteY24" fmla="*/ 436120 h 1200329"/>
              <a:gd name="connsiteX25" fmla="*/ 0 w 4956402"/>
              <a:gd name="connsiteY25"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956402" h="1200329" extrusionOk="0">
                <a:moveTo>
                  <a:pt x="0" y="0"/>
                </a:moveTo>
                <a:cubicBezTo>
                  <a:pt x="86411" y="-16740"/>
                  <a:pt x="259449" y="5465"/>
                  <a:pt x="402019" y="0"/>
                </a:cubicBezTo>
                <a:cubicBezTo>
                  <a:pt x="544589" y="-5465"/>
                  <a:pt x="843469" y="30673"/>
                  <a:pt x="1002295" y="0"/>
                </a:cubicBezTo>
                <a:cubicBezTo>
                  <a:pt x="1161121" y="-30673"/>
                  <a:pt x="1392816" y="33437"/>
                  <a:pt x="1503442" y="0"/>
                </a:cubicBezTo>
                <a:cubicBezTo>
                  <a:pt x="1614068" y="-33437"/>
                  <a:pt x="1740897" y="750"/>
                  <a:pt x="1905461" y="0"/>
                </a:cubicBezTo>
                <a:cubicBezTo>
                  <a:pt x="2070025" y="-750"/>
                  <a:pt x="2212394" y="418"/>
                  <a:pt x="2307480" y="0"/>
                </a:cubicBezTo>
                <a:cubicBezTo>
                  <a:pt x="2402566" y="-418"/>
                  <a:pt x="2594220" y="43670"/>
                  <a:pt x="2709500" y="0"/>
                </a:cubicBezTo>
                <a:cubicBezTo>
                  <a:pt x="2824780" y="-43670"/>
                  <a:pt x="3014237" y="59376"/>
                  <a:pt x="3260211" y="0"/>
                </a:cubicBezTo>
                <a:cubicBezTo>
                  <a:pt x="3506185" y="-59376"/>
                  <a:pt x="3659932" y="42745"/>
                  <a:pt x="3860486" y="0"/>
                </a:cubicBezTo>
                <a:cubicBezTo>
                  <a:pt x="4061041" y="-42745"/>
                  <a:pt x="4216572" y="15064"/>
                  <a:pt x="4411198" y="0"/>
                </a:cubicBezTo>
                <a:cubicBezTo>
                  <a:pt x="4605824" y="-15064"/>
                  <a:pt x="4776680" y="42031"/>
                  <a:pt x="4956402" y="0"/>
                </a:cubicBezTo>
                <a:cubicBezTo>
                  <a:pt x="4967604" y="133040"/>
                  <a:pt x="4942104" y="303735"/>
                  <a:pt x="4956402" y="424116"/>
                </a:cubicBezTo>
                <a:cubicBezTo>
                  <a:pt x="4970700" y="544497"/>
                  <a:pt x="4925189" y="745561"/>
                  <a:pt x="4956402" y="836229"/>
                </a:cubicBezTo>
                <a:cubicBezTo>
                  <a:pt x="4987615" y="926897"/>
                  <a:pt x="4945937" y="1094698"/>
                  <a:pt x="4956402" y="1200329"/>
                </a:cubicBezTo>
                <a:cubicBezTo>
                  <a:pt x="4657152" y="1219807"/>
                  <a:pt x="4495741" y="1133497"/>
                  <a:pt x="4306563" y="1200329"/>
                </a:cubicBezTo>
                <a:cubicBezTo>
                  <a:pt x="4117385" y="1267161"/>
                  <a:pt x="3955275" y="1181764"/>
                  <a:pt x="3656723" y="1200329"/>
                </a:cubicBezTo>
                <a:cubicBezTo>
                  <a:pt x="3358171" y="1218894"/>
                  <a:pt x="3241397" y="1196870"/>
                  <a:pt x="3106012" y="1200329"/>
                </a:cubicBezTo>
                <a:cubicBezTo>
                  <a:pt x="2970627" y="1203788"/>
                  <a:pt x="2819883" y="1146567"/>
                  <a:pt x="2654429" y="1200329"/>
                </a:cubicBezTo>
                <a:cubicBezTo>
                  <a:pt x="2488975" y="1254091"/>
                  <a:pt x="2359569" y="1154951"/>
                  <a:pt x="2153281" y="1200329"/>
                </a:cubicBezTo>
                <a:cubicBezTo>
                  <a:pt x="1946993" y="1245707"/>
                  <a:pt x="1837759" y="1194170"/>
                  <a:pt x="1652134" y="1200329"/>
                </a:cubicBezTo>
                <a:cubicBezTo>
                  <a:pt x="1466509" y="1206488"/>
                  <a:pt x="1382578" y="1191430"/>
                  <a:pt x="1250115" y="1200329"/>
                </a:cubicBezTo>
                <a:cubicBezTo>
                  <a:pt x="1117652" y="1209228"/>
                  <a:pt x="894031" y="1191333"/>
                  <a:pt x="649839" y="1200329"/>
                </a:cubicBezTo>
                <a:cubicBezTo>
                  <a:pt x="405647" y="1209325"/>
                  <a:pt x="196935" y="1147700"/>
                  <a:pt x="0" y="1200329"/>
                </a:cubicBezTo>
                <a:cubicBezTo>
                  <a:pt x="-35745" y="1068574"/>
                  <a:pt x="12635" y="940070"/>
                  <a:pt x="0" y="836229"/>
                </a:cubicBezTo>
                <a:cubicBezTo>
                  <a:pt x="-12635" y="732388"/>
                  <a:pt x="24680" y="551097"/>
                  <a:pt x="0" y="436120"/>
                </a:cubicBezTo>
                <a:cubicBezTo>
                  <a:pt x="-24680" y="321143"/>
                  <a:pt x="36964" y="180357"/>
                  <a:pt x="0" y="0"/>
                </a:cubicBezTo>
                <a:close/>
              </a:path>
            </a:pathLst>
          </a:custGeom>
          <a:noFill/>
          <a:ln>
            <a:noFill/>
            <a:extLst>
              <a:ext uri="{C807C97D-BFC1-408E-A445-0C87EB9F89A2}">
                <ask:lineSketchStyleProps xmlns:ask="http://schemas.microsoft.com/office/drawing/2018/sketchyshapes" sd="241382839">
                  <a:prstGeom prst="rect">
                    <a:avLst/>
                  </a:prstGeom>
                  <ask:type>
                    <ask:lineSketchScribble/>
                  </ask:type>
                </ask:lineSketchStyleProps>
              </a:ext>
            </a:extLst>
          </a:ln>
        </p:spPr>
        <p:txBody>
          <a:bodyPr wrap="square">
            <a:spAutoFit/>
          </a:bodyPr>
          <a:lstStyle/>
          <a:p>
            <a:pPr marL="285750" lvl="0" indent="-285750">
              <a:buFont typeface="Symbol" panose="05050102010706020507" pitchFamily="18" charset="2"/>
              <a:buChar char="®"/>
            </a:pPr>
            <a:r>
              <a:rPr lang="es-ES" dirty="0">
                <a:solidFill>
                  <a:srgbClr val="96938B"/>
                </a:solidFill>
                <a:latin typeface="Times New Roman" panose="02020603050405020304" pitchFamily="18" charset="0"/>
                <a:cs typeface="Times New Roman" panose="02020603050405020304" pitchFamily="18" charset="0"/>
              </a:rPr>
              <a:t>Eleva el espíritu y genera sensación de alegría y optimismo.</a:t>
            </a:r>
          </a:p>
          <a:p>
            <a:pPr marL="285750" lvl="0" indent="-285750">
              <a:buFont typeface="Symbol" panose="05050102010706020507" pitchFamily="18" charset="2"/>
              <a:buChar char="®"/>
            </a:pPr>
            <a:r>
              <a:rPr lang="es-ES" dirty="0">
                <a:solidFill>
                  <a:srgbClr val="96938B"/>
                </a:solidFill>
                <a:latin typeface="Times New Roman" panose="02020603050405020304" pitchFamily="18" charset="0"/>
                <a:cs typeface="Times New Roman" panose="02020603050405020304" pitchFamily="18" charset="0"/>
              </a:rPr>
              <a:t>Despeja la mente y las preocupaciones.</a:t>
            </a:r>
          </a:p>
          <a:p>
            <a:pPr marL="285750" lvl="0" indent="-285750">
              <a:buFont typeface="Symbol" panose="05050102010706020507" pitchFamily="18" charset="2"/>
              <a:buChar char="®"/>
            </a:pPr>
            <a:r>
              <a:rPr lang="es-ES" dirty="0">
                <a:solidFill>
                  <a:srgbClr val="96938B"/>
                </a:solidFill>
                <a:latin typeface="Times New Roman" panose="02020603050405020304" pitchFamily="18" charset="0"/>
                <a:cs typeface="Times New Roman" panose="02020603050405020304" pitchFamily="18" charset="0"/>
              </a:rPr>
              <a:t>Ideal para encarar el día con actitud positiva.</a:t>
            </a:r>
          </a:p>
        </p:txBody>
      </p:sp>
      <p:sp>
        <p:nvSpPr>
          <p:cNvPr id="8" name="Rectangle 165">
            <a:extLst>
              <a:ext uri="{FF2B5EF4-FFF2-40B4-BE49-F238E27FC236}">
                <a16:creationId xmlns:a16="http://schemas.microsoft.com/office/drawing/2014/main" id="{2EA85AF6-027B-C4B4-201D-0C83514519BA}"/>
              </a:ext>
            </a:extLst>
          </p:cNvPr>
          <p:cNvSpPr/>
          <p:nvPr/>
        </p:nvSpPr>
        <p:spPr>
          <a:xfrm>
            <a:off x="56907" y="94647"/>
            <a:ext cx="2463800"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chemeClr val="bg1">
                    <a:lumMod val="50000"/>
                  </a:schemeClr>
                </a:solidFill>
                <a:latin typeface="Arial" panose="020B0604020202020204" pitchFamily="34" charset="0"/>
                <a:cs typeface="Arial" panose="020B0604020202020204" pitchFamily="34" charset="0"/>
              </a:rPr>
              <a:t>OFERTA </a:t>
            </a:r>
            <a:r>
              <a:rPr lang="es-ES" sz="1600" dirty="0">
                <a:solidFill>
                  <a:srgbClr val="736F64"/>
                </a:solidFill>
                <a:latin typeface="Arial" panose="020B0604020202020204" pitchFamily="34" charset="0"/>
                <a:cs typeface="Arial" panose="020B0604020202020204" pitchFamily="34" charset="0"/>
              </a:rPr>
              <a:t>SEMANA</a:t>
            </a:r>
            <a:r>
              <a:rPr lang="es-ES" sz="1600" dirty="0">
                <a:solidFill>
                  <a:schemeClr val="bg1">
                    <a:lumMod val="50000"/>
                  </a:schemeClr>
                </a:solidFill>
                <a:latin typeface="Arial" panose="020B0604020202020204" pitchFamily="34" charset="0"/>
                <a:cs typeface="Arial" panose="020B0604020202020204" pitchFamily="34" charset="0"/>
              </a:rPr>
              <a:t> 1</a:t>
            </a:r>
            <a:endParaRPr lang="en-US" sz="1600" b="1" dirty="0">
              <a:solidFill>
                <a:schemeClr val="bg1">
                  <a:lumMod val="50000"/>
                </a:schemeClr>
              </a:solidFill>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01692E43-EAED-59B7-AC1A-9B1077C7C7BD}"/>
              </a:ext>
            </a:extLst>
          </p:cNvPr>
          <p:cNvSpPr txBox="1"/>
          <p:nvPr/>
        </p:nvSpPr>
        <p:spPr>
          <a:xfrm>
            <a:off x="1288807" y="6054427"/>
            <a:ext cx="10751238" cy="800219"/>
          </a:xfrm>
          <a:prstGeom prst="rect">
            <a:avLst/>
          </a:prstGeom>
          <a:noFill/>
        </p:spPr>
        <p:txBody>
          <a:bodyPr wrap="square">
            <a:spAutoFit/>
          </a:bodyPr>
          <a:lstStyle/>
          <a:p>
            <a:pPr algn="just"/>
            <a:r>
              <a:rPr lang="es-ES" sz="1150" dirty="0">
                <a:solidFill>
                  <a:srgbClr val="96938B"/>
                </a:solidFill>
                <a:latin typeface="Arial" panose="020B0604020202020204" pitchFamily="34" charset="0"/>
                <a:ea typeface="Times New Roman" panose="02020603050405020304" pitchFamily="18" charset="0"/>
                <a:cs typeface="Arial" panose="020B0604020202020204" pitchFamily="34" charset="0"/>
              </a:rPr>
              <a:t>IMPORTANTE: Cada oferta semanal puede solicitarse dentro del pedido mínimo realizado en Semana 1 de P3 (jueves 22/02 a las 17hs al miércoles 28/02 a las 20hs) Se podrá solicitar un máximo de 10 (diez) unidades de la Oferta en la semana. Se consideran las unidades solicitadas en órdenes vigentes + pedidos facturados de la semana, entre pedido personal y pedido a clientes. Las unidades vendidas a través de Tienda Virtual Just no cuentan para el máximo permitido de Consultor@. El cliente podrá pedir hasta 5 unidades en su pedido. Hasta agotar stock.</a:t>
            </a:r>
            <a:endParaRPr lang="es-AR" sz="1200" dirty="0">
              <a:solidFill>
                <a:srgbClr val="96938B"/>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16" name="Rectángulo: esquinas redondeadas 15">
            <a:extLst>
              <a:ext uri="{FF2B5EF4-FFF2-40B4-BE49-F238E27FC236}">
                <a16:creationId xmlns:a16="http://schemas.microsoft.com/office/drawing/2014/main" id="{5B46F6D0-A15E-8A18-8730-502FA46A4D2B}"/>
              </a:ext>
            </a:extLst>
          </p:cNvPr>
          <p:cNvSpPr/>
          <p:nvPr/>
        </p:nvSpPr>
        <p:spPr>
          <a:xfrm>
            <a:off x="876086" y="1746950"/>
            <a:ext cx="2646800" cy="799154"/>
          </a:xfrm>
          <a:prstGeom prst="roundRect">
            <a:avLst>
              <a:gd name="adj" fmla="val 19268"/>
            </a:avLst>
          </a:prstGeom>
          <a:noFill/>
          <a:ln>
            <a:solidFill>
              <a:srgbClr val="FF8E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sz="4400" dirty="0">
                <a:solidFill>
                  <a:srgbClr val="FF8E5D"/>
                </a:solidFill>
                <a:latin typeface="Arial" panose="020B0604020202020204" pitchFamily="34" charset="0"/>
                <a:cs typeface="Arial" panose="020B0604020202020204" pitchFamily="34" charset="0"/>
              </a:rPr>
              <a:t>$ 16.000</a:t>
            </a:r>
          </a:p>
        </p:txBody>
      </p:sp>
      <p:sp>
        <p:nvSpPr>
          <p:cNvPr id="2" name="CuadroTexto 1">
            <a:extLst>
              <a:ext uri="{FF2B5EF4-FFF2-40B4-BE49-F238E27FC236}">
                <a16:creationId xmlns:a16="http://schemas.microsoft.com/office/drawing/2014/main" id="{16F072F7-39E5-F4C5-421B-E8A2B8E00A3F}"/>
              </a:ext>
            </a:extLst>
          </p:cNvPr>
          <p:cNvSpPr txBox="1"/>
          <p:nvPr/>
        </p:nvSpPr>
        <p:spPr>
          <a:xfrm>
            <a:off x="876085" y="2625294"/>
            <a:ext cx="2646801" cy="369332"/>
          </a:xfrm>
          <a:prstGeom prst="rect">
            <a:avLst/>
          </a:prstGeom>
          <a:noFill/>
        </p:spPr>
        <p:txBody>
          <a:bodyPr wrap="square">
            <a:spAutoFit/>
          </a:bodyPr>
          <a:lstStyle>
            <a:defPPr>
              <a:defRPr lang="en-US"/>
            </a:defPPr>
            <a:lvl1pPr algn="ctr">
              <a:defRPr sz="2000">
                <a:solidFill>
                  <a:srgbClr val="97938C"/>
                </a:solidFill>
                <a:latin typeface="NHaasGroteskDSPro-55Rg"/>
              </a:defRPr>
            </a:lvl1pPr>
          </a:lstStyle>
          <a:p>
            <a:r>
              <a:rPr lang="es-ES" sz="1800" dirty="0">
                <a:solidFill>
                  <a:srgbClr val="FFAB85"/>
                </a:solidFill>
              </a:rPr>
              <a:t>PRECIO PROMOCIONAL</a:t>
            </a:r>
            <a:endParaRPr lang="it-IT" sz="1800" dirty="0">
              <a:solidFill>
                <a:srgbClr val="FFAB85"/>
              </a:solidFill>
            </a:endParaRPr>
          </a:p>
        </p:txBody>
      </p:sp>
      <p:pic>
        <p:nvPicPr>
          <p:cNvPr id="17" name="Imagen 16" descr="Cara de una naranja&#10;&#10;Descripción generada automáticamente con confianza media">
            <a:extLst>
              <a:ext uri="{FF2B5EF4-FFF2-40B4-BE49-F238E27FC236}">
                <a16:creationId xmlns:a16="http://schemas.microsoft.com/office/drawing/2014/main" id="{F44B86C4-6FB0-3ECC-4981-0072AEB16707}"/>
              </a:ext>
            </a:extLst>
          </p:cNvPr>
          <p:cNvPicPr>
            <a:picLocks noChangeAspect="1"/>
          </p:cNvPicPr>
          <p:nvPr/>
        </p:nvPicPr>
        <p:blipFill rotWithShape="1">
          <a:blip r:embed="rId4"/>
          <a:srcRect r="20045"/>
          <a:stretch/>
        </p:blipFill>
        <p:spPr>
          <a:xfrm>
            <a:off x="10348980" y="4090206"/>
            <a:ext cx="1843020" cy="1971675"/>
          </a:xfrm>
          <a:prstGeom prst="rect">
            <a:avLst/>
          </a:prstGeom>
          <a:ln>
            <a:noFill/>
          </a:ln>
          <a:effectLst>
            <a:outerShdw blurRad="25400" dist="139700" dir="2700000" sx="103000" sy="103000" algn="tl" rotWithShape="0">
              <a:srgbClr val="333333">
                <a:alpha val="21000"/>
              </a:srgbClr>
            </a:outerShdw>
          </a:effectLst>
        </p:spPr>
      </p:pic>
      <p:pic>
        <p:nvPicPr>
          <p:cNvPr id="20" name="Imagen 19" descr="Imagen en blanco y negro&#10;&#10;Descripción generada automáticamente con confianza baja">
            <a:extLst>
              <a:ext uri="{FF2B5EF4-FFF2-40B4-BE49-F238E27FC236}">
                <a16:creationId xmlns:a16="http://schemas.microsoft.com/office/drawing/2014/main" id="{7B8927B3-B7BF-1DB9-A570-EBBBAB153F2A}"/>
              </a:ext>
            </a:extLst>
          </p:cNvPr>
          <p:cNvPicPr>
            <a:picLocks noChangeAspect="1"/>
          </p:cNvPicPr>
          <p:nvPr/>
        </p:nvPicPr>
        <p:blipFill>
          <a:blip r:embed="rId5"/>
          <a:stretch>
            <a:fillRect/>
          </a:stretch>
        </p:blipFill>
        <p:spPr>
          <a:xfrm>
            <a:off x="8323858" y="678297"/>
            <a:ext cx="2696254" cy="1308476"/>
          </a:xfrm>
          <a:prstGeom prst="rect">
            <a:avLst/>
          </a:prstGeom>
          <a:ln>
            <a:noFill/>
          </a:ln>
          <a:effectLst>
            <a:outerShdw blurRad="25400" dist="139700" dir="2700000" sx="103000" sy="103000" algn="tl" rotWithShape="0">
              <a:srgbClr val="333333">
                <a:alpha val="21000"/>
              </a:srgbClr>
            </a:outerShdw>
          </a:effectLst>
        </p:spPr>
      </p:pic>
    </p:spTree>
    <p:extLst>
      <p:ext uri="{BB962C8B-B14F-4D97-AF65-F5344CB8AC3E}">
        <p14:creationId xmlns:p14="http://schemas.microsoft.com/office/powerpoint/2010/main" val="252302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1000" fill="hold"/>
                                        <p:tgtEl>
                                          <p:spTgt spid="16"/>
                                        </p:tgtEl>
                                        <p:attrNameLst>
                                          <p:attrName>ppt_w</p:attrName>
                                        </p:attrNameLst>
                                      </p:cBhvr>
                                      <p:tavLst>
                                        <p:tav tm="0">
                                          <p:val>
                                            <p:fltVal val="0"/>
                                          </p:val>
                                        </p:tav>
                                        <p:tav tm="100000">
                                          <p:val>
                                            <p:strVal val="#ppt_w"/>
                                          </p:val>
                                        </p:tav>
                                      </p:tavLst>
                                    </p:anim>
                                    <p:anim calcmode="lin" valueType="num">
                                      <p:cBhvr>
                                        <p:cTn id="22" dur="1000" fill="hold"/>
                                        <p:tgtEl>
                                          <p:spTgt spid="16"/>
                                        </p:tgtEl>
                                        <p:attrNameLst>
                                          <p:attrName>ppt_h</p:attrName>
                                        </p:attrNameLst>
                                      </p:cBhvr>
                                      <p:tavLst>
                                        <p:tav tm="0">
                                          <p:val>
                                            <p:fltVal val="0"/>
                                          </p:val>
                                        </p:tav>
                                        <p:tav tm="100000">
                                          <p:val>
                                            <p:strVal val="#ppt_h"/>
                                          </p:val>
                                        </p:tav>
                                      </p:tavLst>
                                    </p:anim>
                                    <p:anim calcmode="lin" valueType="num">
                                      <p:cBhvr>
                                        <p:cTn id="23" dur="1000" fill="hold"/>
                                        <p:tgtEl>
                                          <p:spTgt spid="16"/>
                                        </p:tgtEl>
                                        <p:attrNameLst>
                                          <p:attrName>style.rotation</p:attrName>
                                        </p:attrNameLst>
                                      </p:cBhvr>
                                      <p:tavLst>
                                        <p:tav tm="0">
                                          <p:val>
                                            <p:fltVal val="90"/>
                                          </p:val>
                                        </p:tav>
                                        <p:tav tm="100000">
                                          <p:val>
                                            <p:fltVal val="0"/>
                                          </p:val>
                                        </p:tav>
                                      </p:tavLst>
                                    </p:anim>
                                    <p:animEffect transition="in" filter="fade">
                                      <p:cBhvr>
                                        <p:cTn id="24" dur="10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11" grpId="0"/>
      <p:bldP spid="5" grpId="0"/>
      <p:bldP spid="16" grpId="0" animBg="1"/>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DF4F6"/>
        </a:solidFill>
        <a:effectLst/>
      </p:bgPr>
    </p:bg>
    <p:spTree>
      <p:nvGrpSpPr>
        <p:cNvPr id="1" name=""/>
        <p:cNvGrpSpPr/>
        <p:nvPr/>
      </p:nvGrpSpPr>
      <p:grpSpPr>
        <a:xfrm>
          <a:off x="0" y="0"/>
          <a:ext cx="0" cy="0"/>
          <a:chOff x="0" y="0"/>
          <a:chExt cx="0" cy="0"/>
        </a:xfrm>
      </p:grpSpPr>
      <p:cxnSp>
        <p:nvCxnSpPr>
          <p:cNvPr id="4" name="Conector recto 3">
            <a:extLst>
              <a:ext uri="{FF2B5EF4-FFF2-40B4-BE49-F238E27FC236}">
                <a16:creationId xmlns:a16="http://schemas.microsoft.com/office/drawing/2014/main" id="{2E78A58F-A252-B11A-AE0A-D0784CF8F3C0}"/>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7" name="Conector recto 6">
            <a:extLst>
              <a:ext uri="{FF2B5EF4-FFF2-40B4-BE49-F238E27FC236}">
                <a16:creationId xmlns:a16="http://schemas.microsoft.com/office/drawing/2014/main" id="{04210489-FDE2-A414-B726-570747C16755}"/>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5" name="Picture 13">
            <a:extLst>
              <a:ext uri="{FF2B5EF4-FFF2-40B4-BE49-F238E27FC236}">
                <a16:creationId xmlns:a16="http://schemas.microsoft.com/office/drawing/2014/main" id="{AE9FB555-50B3-3ADD-8BB3-54D39D537A7E}"/>
              </a:ext>
            </a:extLst>
          </p:cNvPr>
          <p:cNvPicPr>
            <a:picLocks noChangeAspect="1"/>
          </p:cNvPicPr>
          <p:nvPr/>
        </p:nvPicPr>
        <p:blipFill>
          <a:blip r:embed="rId2"/>
          <a:stretch>
            <a:fillRect/>
          </a:stretch>
        </p:blipFill>
        <p:spPr>
          <a:xfrm>
            <a:off x="223206" y="6204864"/>
            <a:ext cx="700622" cy="508198"/>
          </a:xfrm>
          <a:prstGeom prst="rect">
            <a:avLst/>
          </a:prstGeom>
        </p:spPr>
      </p:pic>
      <p:sp>
        <p:nvSpPr>
          <p:cNvPr id="12" name="CuadroTexto 11">
            <a:extLst>
              <a:ext uri="{FF2B5EF4-FFF2-40B4-BE49-F238E27FC236}">
                <a16:creationId xmlns:a16="http://schemas.microsoft.com/office/drawing/2014/main" id="{AF786BE3-35C1-2E78-D678-0DD31E8A1634}"/>
              </a:ext>
            </a:extLst>
          </p:cNvPr>
          <p:cNvSpPr txBox="1"/>
          <p:nvPr/>
        </p:nvSpPr>
        <p:spPr>
          <a:xfrm>
            <a:off x="1220810" y="6126995"/>
            <a:ext cx="10913132" cy="623248"/>
          </a:xfrm>
          <a:prstGeom prst="rect">
            <a:avLst/>
          </a:prstGeom>
          <a:noFill/>
        </p:spPr>
        <p:txBody>
          <a:bodyPr wrap="square">
            <a:spAutoFit/>
          </a:bodyPr>
          <a:lstStyle/>
          <a:p>
            <a:pPr algn="just"/>
            <a:r>
              <a:rPr lang="es-ES" sz="1150" dirty="0">
                <a:solidFill>
                  <a:srgbClr val="96938B"/>
                </a:solidFill>
                <a:latin typeface="Arial" panose="020B0604020202020204" pitchFamily="34" charset="0"/>
                <a:cs typeface="Arial" panose="020B0604020202020204" pitchFamily="34" charset="0"/>
              </a:rPr>
              <a:t>Los pedidos de en Semana 1 de P3 (jueves 22/02 a las 17hs al miércoles 28/02 a las 20hs) que sumen $65.000 PVP o más tendrán una bonificación del 50% de los gastos administrativos del envío tanto en modalidad de entrega en Punto de Retiro como en la modalidad de Entrega a Domicilio. Esta promoción es válida tanto para pedidos realizados a través de Oficina Virtual como de Tiendas Virtuales Just.</a:t>
            </a:r>
          </a:p>
        </p:txBody>
      </p:sp>
      <p:sp>
        <p:nvSpPr>
          <p:cNvPr id="13" name="Rectangle 165">
            <a:extLst>
              <a:ext uri="{FF2B5EF4-FFF2-40B4-BE49-F238E27FC236}">
                <a16:creationId xmlns:a16="http://schemas.microsoft.com/office/drawing/2014/main" id="{CE142F4F-54F1-6135-3AD4-A730962070CA}"/>
              </a:ext>
            </a:extLst>
          </p:cNvPr>
          <p:cNvSpPr/>
          <p:nvPr/>
        </p:nvSpPr>
        <p:spPr>
          <a:xfrm>
            <a:off x="0" y="83978"/>
            <a:ext cx="3672114"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chemeClr val="bg1">
                    <a:lumMod val="65000"/>
                  </a:schemeClr>
                </a:solidFill>
                <a:latin typeface="Arial" panose="020B0604020202020204" pitchFamily="34" charset="0"/>
                <a:cs typeface="Arial" panose="020B0604020202020204" pitchFamily="34" charset="0"/>
              </a:rPr>
              <a:t>PROMOCIÓN ENVÍOS</a:t>
            </a:r>
            <a:endParaRPr lang="en-US" sz="1600" b="1" dirty="0">
              <a:solidFill>
                <a:schemeClr val="bg1">
                  <a:lumMod val="65000"/>
                </a:schemeClr>
              </a:solidFill>
              <a:latin typeface="Arial" panose="020B0604020202020204" pitchFamily="34" charset="0"/>
              <a:cs typeface="Arial" panose="020B0604020202020204" pitchFamily="34" charset="0"/>
            </a:endParaRPr>
          </a:p>
        </p:txBody>
      </p:sp>
      <p:sp>
        <p:nvSpPr>
          <p:cNvPr id="19" name="CuadroTexto 18">
            <a:extLst>
              <a:ext uri="{FF2B5EF4-FFF2-40B4-BE49-F238E27FC236}">
                <a16:creationId xmlns:a16="http://schemas.microsoft.com/office/drawing/2014/main" id="{99FB994B-303C-040E-FC9E-2FF6DC0C372A}"/>
              </a:ext>
            </a:extLst>
          </p:cNvPr>
          <p:cNvSpPr txBox="1"/>
          <p:nvPr/>
        </p:nvSpPr>
        <p:spPr>
          <a:xfrm>
            <a:off x="5564088" y="144938"/>
            <a:ext cx="6791577" cy="1661993"/>
          </a:xfrm>
          <a:prstGeom prst="rect">
            <a:avLst/>
          </a:prstGeom>
          <a:noFill/>
        </p:spPr>
        <p:txBody>
          <a:bodyPr wrap="square">
            <a:spAutoFit/>
          </a:bodyPr>
          <a:lstStyle/>
          <a:p>
            <a:pPr algn="l"/>
            <a:r>
              <a:rPr lang="es-AR" sz="4800" b="0" i="0" u="none" strike="noStrike" baseline="0" dirty="0">
                <a:solidFill>
                  <a:srgbClr val="E64D6A"/>
                </a:solidFill>
                <a:latin typeface="Arial" panose="020B0604020202020204" pitchFamily="34" charset="0"/>
                <a:cs typeface="Arial" panose="020B0604020202020204" pitchFamily="34" charset="0"/>
              </a:rPr>
              <a:t>Tu envío</a:t>
            </a:r>
            <a:r>
              <a:rPr lang="es-AR" sz="4800" b="0" i="0" u="none" strike="noStrike" dirty="0">
                <a:solidFill>
                  <a:srgbClr val="E64D6A"/>
                </a:solidFill>
                <a:latin typeface="Arial" panose="020B0604020202020204" pitchFamily="34" charset="0"/>
                <a:cs typeface="Arial" panose="020B0604020202020204" pitchFamily="34" charset="0"/>
              </a:rPr>
              <a:t> </a:t>
            </a:r>
          </a:p>
          <a:p>
            <a:pPr algn="l"/>
            <a:r>
              <a:rPr lang="es-AR" sz="5400" dirty="0">
                <a:solidFill>
                  <a:srgbClr val="E64D6A"/>
                </a:solidFill>
                <a:latin typeface="FreightTextProBook-Italic" panose="02000606060000090004" pitchFamily="50" charset="0"/>
              </a:rPr>
              <a:t>a</a:t>
            </a:r>
            <a:r>
              <a:rPr lang="es-AR" sz="5400" b="0" i="0" u="none" strike="noStrike" baseline="0" dirty="0">
                <a:solidFill>
                  <a:srgbClr val="E64D6A"/>
                </a:solidFill>
                <a:latin typeface="Arial" panose="020B0604020202020204" pitchFamily="34" charset="0"/>
                <a:cs typeface="Arial" panose="020B0604020202020204" pitchFamily="34" charset="0"/>
              </a:rPr>
              <a:t> </a:t>
            </a:r>
            <a:r>
              <a:rPr lang="es-AR" sz="5400" dirty="0">
                <a:solidFill>
                  <a:srgbClr val="E64D6A"/>
                </a:solidFill>
                <a:latin typeface="FreightTextProBook-Italic" panose="02000606060000090004" pitchFamily="50" charset="0"/>
              </a:rPr>
              <a:t>mitad de precio</a:t>
            </a:r>
            <a:endParaRPr lang="es-AR" sz="3200" dirty="0">
              <a:solidFill>
                <a:srgbClr val="E64D6A"/>
              </a:solidFill>
              <a:latin typeface="FreightTextProBook-Italic" panose="02000606060000090004" pitchFamily="50" charset="0"/>
            </a:endParaRPr>
          </a:p>
        </p:txBody>
      </p:sp>
      <p:sp>
        <p:nvSpPr>
          <p:cNvPr id="21" name="CuadroTexto 20">
            <a:extLst>
              <a:ext uri="{FF2B5EF4-FFF2-40B4-BE49-F238E27FC236}">
                <a16:creationId xmlns:a16="http://schemas.microsoft.com/office/drawing/2014/main" id="{5B962C89-08CF-C015-B5E5-8EEC6FF432D2}"/>
              </a:ext>
            </a:extLst>
          </p:cNvPr>
          <p:cNvSpPr txBox="1"/>
          <p:nvPr/>
        </p:nvSpPr>
        <p:spPr>
          <a:xfrm>
            <a:off x="5510309" y="1967061"/>
            <a:ext cx="5976842" cy="2923877"/>
          </a:xfrm>
          <a:prstGeom prst="rect">
            <a:avLst/>
          </a:prstGeom>
          <a:noFill/>
        </p:spPr>
        <p:txBody>
          <a:bodyPr wrap="square">
            <a:spAutoFit/>
          </a:bodyPr>
          <a:lstStyle/>
          <a:p>
            <a:pPr algn="l"/>
            <a:r>
              <a:rPr lang="es-ES" sz="2400" b="0" i="0" u="none" strike="noStrike" baseline="0" dirty="0">
                <a:solidFill>
                  <a:srgbClr val="E64D6A"/>
                </a:solidFill>
                <a:latin typeface="NHaasGroteskDSPro-45Lt"/>
              </a:rPr>
              <a:t>Si tu pedido suma $65.000 o más</a:t>
            </a:r>
          </a:p>
          <a:p>
            <a:pPr algn="l"/>
            <a:r>
              <a:rPr lang="es-ES" sz="5400" b="0" i="0" u="none" strike="noStrike" baseline="0" dirty="0">
                <a:solidFill>
                  <a:srgbClr val="F6C2CC"/>
                </a:solidFill>
                <a:latin typeface="NHaasGroteskDSPro-45Lt"/>
              </a:rPr>
              <a:t>te bonificamos el 50% del envío</a:t>
            </a:r>
            <a:endParaRPr lang="es-ES" sz="6000" b="0" u="none" strike="noStrike" baseline="0" dirty="0">
              <a:solidFill>
                <a:srgbClr val="F6C2CC"/>
              </a:solidFill>
              <a:latin typeface="FreightTextProBook-Italic" panose="02000606060000090004" pitchFamily="50" charset="0"/>
            </a:endParaRPr>
          </a:p>
          <a:p>
            <a:pPr algn="l"/>
            <a:r>
              <a:rPr lang="es-ES" sz="2400" dirty="0">
                <a:solidFill>
                  <a:srgbClr val="E64D6A"/>
                </a:solidFill>
                <a:latin typeface="NHaasGroteskDSPro-45Lt"/>
              </a:rPr>
              <a:t>c</a:t>
            </a:r>
            <a:r>
              <a:rPr lang="es-ES" sz="2400" b="0" i="0" u="none" strike="noStrike" baseline="0" dirty="0">
                <a:solidFill>
                  <a:srgbClr val="E64D6A"/>
                </a:solidFill>
                <a:latin typeface="NHaasGroteskDSPro-45Lt"/>
              </a:rPr>
              <a:t>on modalidad </a:t>
            </a:r>
            <a:r>
              <a:rPr lang="es-ES" sz="2400" dirty="0">
                <a:solidFill>
                  <a:srgbClr val="E64D6A"/>
                </a:solidFill>
                <a:latin typeface="NHaasGroteskDSPro-45Lt"/>
              </a:rPr>
              <a:t>de entrega que elijas, tanto</a:t>
            </a:r>
            <a:endParaRPr lang="es-ES" sz="2400" b="0" i="0" u="none" strike="noStrike" baseline="0" dirty="0">
              <a:solidFill>
                <a:srgbClr val="E64D6A"/>
              </a:solidFill>
              <a:latin typeface="NHaasGroteskDSPro-45Lt"/>
            </a:endParaRPr>
          </a:p>
          <a:p>
            <a:pPr algn="l"/>
            <a:r>
              <a:rPr lang="es-AR" sz="2800" dirty="0">
                <a:solidFill>
                  <a:srgbClr val="E64D6A"/>
                </a:solidFill>
                <a:latin typeface="FreightTextProBook-Italic" panose="02000606060000090004" pitchFamily="50" charset="0"/>
              </a:rPr>
              <a:t>Punto de Retiro como </a:t>
            </a:r>
            <a:r>
              <a:rPr lang="es-AR" sz="2800" b="0" u="none" strike="noStrike" baseline="0" dirty="0">
                <a:solidFill>
                  <a:srgbClr val="E64D6A"/>
                </a:solidFill>
                <a:latin typeface="FreightTextProBook-Italic" panose="02000606060000090004" pitchFamily="50" charset="0"/>
              </a:rPr>
              <a:t>Entrega a domicilio.</a:t>
            </a:r>
            <a:endParaRPr lang="es-AR" sz="2400" dirty="0">
              <a:solidFill>
                <a:srgbClr val="E64D6A"/>
              </a:solidFill>
            </a:endParaRPr>
          </a:p>
        </p:txBody>
      </p:sp>
      <p:cxnSp>
        <p:nvCxnSpPr>
          <p:cNvPr id="25" name="Conector recto de flecha 24">
            <a:extLst>
              <a:ext uri="{FF2B5EF4-FFF2-40B4-BE49-F238E27FC236}">
                <a16:creationId xmlns:a16="http://schemas.microsoft.com/office/drawing/2014/main" id="{D8F06ED4-529E-00A6-4185-B057737AF176}"/>
              </a:ext>
            </a:extLst>
          </p:cNvPr>
          <p:cNvCxnSpPr>
            <a:cxnSpLocks/>
          </p:cNvCxnSpPr>
          <p:nvPr/>
        </p:nvCxnSpPr>
        <p:spPr>
          <a:xfrm>
            <a:off x="4914209" y="2066235"/>
            <a:ext cx="254000" cy="0"/>
          </a:xfrm>
          <a:prstGeom prst="straightConnector1">
            <a:avLst/>
          </a:prstGeom>
          <a:ln>
            <a:solidFill>
              <a:srgbClr val="FAAF0F"/>
            </a:solidFill>
            <a:tailEnd type="triangle"/>
          </a:ln>
        </p:spPr>
        <p:style>
          <a:lnRef idx="1">
            <a:schemeClr val="accent2"/>
          </a:lnRef>
          <a:fillRef idx="0">
            <a:schemeClr val="accent2"/>
          </a:fillRef>
          <a:effectRef idx="0">
            <a:schemeClr val="accent2"/>
          </a:effectRef>
          <a:fontRef idx="minor">
            <a:schemeClr val="tx1"/>
          </a:fontRef>
        </p:style>
      </p:cxnSp>
      <p:cxnSp>
        <p:nvCxnSpPr>
          <p:cNvPr id="29" name="Conector recto de flecha 28">
            <a:extLst>
              <a:ext uri="{FF2B5EF4-FFF2-40B4-BE49-F238E27FC236}">
                <a16:creationId xmlns:a16="http://schemas.microsoft.com/office/drawing/2014/main" id="{FA54F2FC-7B67-BBA0-FC1D-429BB1CE13A8}"/>
              </a:ext>
            </a:extLst>
          </p:cNvPr>
          <p:cNvCxnSpPr>
            <a:cxnSpLocks/>
          </p:cNvCxnSpPr>
          <p:nvPr/>
        </p:nvCxnSpPr>
        <p:spPr>
          <a:xfrm>
            <a:off x="4876523" y="3603625"/>
            <a:ext cx="254000" cy="0"/>
          </a:xfrm>
          <a:prstGeom prst="straightConnector1">
            <a:avLst/>
          </a:prstGeom>
          <a:ln>
            <a:solidFill>
              <a:srgbClr val="FAAF0F"/>
            </a:solidFill>
            <a:tailEnd type="triangle"/>
          </a:ln>
        </p:spPr>
        <p:style>
          <a:lnRef idx="1">
            <a:schemeClr val="accent2"/>
          </a:lnRef>
          <a:fillRef idx="0">
            <a:schemeClr val="accent2"/>
          </a:fillRef>
          <a:effectRef idx="0">
            <a:schemeClr val="accent2"/>
          </a:effectRef>
          <a:fontRef idx="minor">
            <a:schemeClr val="tx1"/>
          </a:fontRef>
        </p:style>
      </p:cxnSp>
      <p:pic>
        <p:nvPicPr>
          <p:cNvPr id="6" name="Imagen 5">
            <a:extLst>
              <a:ext uri="{FF2B5EF4-FFF2-40B4-BE49-F238E27FC236}">
                <a16:creationId xmlns:a16="http://schemas.microsoft.com/office/drawing/2014/main" id="{64D3E932-0DB5-A732-6715-C01B2E36889E}"/>
              </a:ext>
            </a:extLst>
          </p:cNvPr>
          <p:cNvPicPr>
            <a:picLocks noChangeAspect="1"/>
          </p:cNvPicPr>
          <p:nvPr/>
        </p:nvPicPr>
        <p:blipFill rotWithShape="1">
          <a:blip r:embed="rId3"/>
          <a:srcRect l="12182" r="15830" b="11308"/>
          <a:stretch/>
        </p:blipFill>
        <p:spPr>
          <a:xfrm>
            <a:off x="171290" y="715497"/>
            <a:ext cx="5295122" cy="4392452"/>
          </a:xfrm>
          <a:prstGeom prst="round2DiagRect">
            <a:avLst>
              <a:gd name="adj1" fmla="val 4687"/>
              <a:gd name="adj2" fmla="val 4124"/>
            </a:avLst>
          </a:prstGeom>
          <a:ln w="88900" cap="sq">
            <a:noFill/>
            <a:miter lim="800000"/>
          </a:ln>
          <a:effectLst/>
        </p:spPr>
      </p:pic>
      <p:pic>
        <p:nvPicPr>
          <p:cNvPr id="10" name="Imagen 9" descr="Imagen que contiene Forma&#10;&#10;Descripción generada automáticamente">
            <a:extLst>
              <a:ext uri="{FF2B5EF4-FFF2-40B4-BE49-F238E27FC236}">
                <a16:creationId xmlns:a16="http://schemas.microsoft.com/office/drawing/2014/main" id="{8647CDA9-0520-6592-7F6A-A8EC7542A977}"/>
              </a:ext>
            </a:extLst>
          </p:cNvPr>
          <p:cNvPicPr>
            <a:picLocks noChangeAspect="1"/>
          </p:cNvPicPr>
          <p:nvPr/>
        </p:nvPicPr>
        <p:blipFill>
          <a:blip r:embed="rId4"/>
          <a:stretch>
            <a:fillRect/>
          </a:stretch>
        </p:blipFill>
        <p:spPr>
          <a:xfrm>
            <a:off x="5382915" y="4653484"/>
            <a:ext cx="6867563" cy="1387544"/>
          </a:xfrm>
          <a:prstGeom prst="rect">
            <a:avLst/>
          </a:prstGeom>
        </p:spPr>
      </p:pic>
      <p:pic>
        <p:nvPicPr>
          <p:cNvPr id="11" name="Imagen 10" descr="Imagen que contiene Forma&#10;&#10;Descripción generada automáticamente">
            <a:extLst>
              <a:ext uri="{FF2B5EF4-FFF2-40B4-BE49-F238E27FC236}">
                <a16:creationId xmlns:a16="http://schemas.microsoft.com/office/drawing/2014/main" id="{3FBC9546-BF3D-D768-8DD0-CA1470768480}"/>
              </a:ext>
            </a:extLst>
          </p:cNvPr>
          <p:cNvPicPr>
            <a:picLocks noChangeAspect="1"/>
          </p:cNvPicPr>
          <p:nvPr/>
        </p:nvPicPr>
        <p:blipFill rotWithShape="1">
          <a:blip r:embed="rId4"/>
          <a:srcRect r="20615"/>
          <a:stretch/>
        </p:blipFill>
        <p:spPr>
          <a:xfrm>
            <a:off x="126121" y="4647871"/>
            <a:ext cx="5451830" cy="1387544"/>
          </a:xfrm>
          <a:prstGeom prst="rect">
            <a:avLst/>
          </a:prstGeom>
        </p:spPr>
      </p:pic>
      <p:cxnSp>
        <p:nvCxnSpPr>
          <p:cNvPr id="3" name="Conector recto 2">
            <a:extLst>
              <a:ext uri="{FF2B5EF4-FFF2-40B4-BE49-F238E27FC236}">
                <a16:creationId xmlns:a16="http://schemas.microsoft.com/office/drawing/2014/main" id="{B1417758-9395-D62A-3099-2187AD142F56}"/>
              </a:ext>
            </a:extLst>
          </p:cNvPr>
          <p:cNvCxnSpPr>
            <a:cxnSpLocks/>
          </p:cNvCxnSpPr>
          <p:nvPr/>
        </p:nvCxnSpPr>
        <p:spPr>
          <a:xfrm>
            <a:off x="-19050" y="430295"/>
            <a:ext cx="237363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94975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randombar(horizontal)">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P spid="21"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p:cNvGrpSpPr/>
        <p:nvPr/>
      </p:nvGrpSpPr>
      <p:grpSpPr>
        <a:xfrm>
          <a:off x="0" y="0"/>
          <a:ext cx="0" cy="0"/>
          <a:chOff x="0" y="0"/>
          <a:chExt cx="0" cy="0"/>
        </a:xfrm>
      </p:grpSpPr>
      <p:cxnSp>
        <p:nvCxnSpPr>
          <p:cNvPr id="4" name="Conector recto 3">
            <a:extLst>
              <a:ext uri="{FF2B5EF4-FFF2-40B4-BE49-F238E27FC236}">
                <a16:creationId xmlns:a16="http://schemas.microsoft.com/office/drawing/2014/main" id="{2E78A58F-A252-B11A-AE0A-D0784CF8F3C0}"/>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7" name="Conector recto 6">
            <a:extLst>
              <a:ext uri="{FF2B5EF4-FFF2-40B4-BE49-F238E27FC236}">
                <a16:creationId xmlns:a16="http://schemas.microsoft.com/office/drawing/2014/main" id="{04210489-FDE2-A414-B726-570747C16755}"/>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5" name="Picture 13">
            <a:extLst>
              <a:ext uri="{FF2B5EF4-FFF2-40B4-BE49-F238E27FC236}">
                <a16:creationId xmlns:a16="http://schemas.microsoft.com/office/drawing/2014/main" id="{AE9FB555-50B3-3ADD-8BB3-54D39D537A7E}"/>
              </a:ext>
            </a:extLst>
          </p:cNvPr>
          <p:cNvPicPr>
            <a:picLocks noChangeAspect="1"/>
          </p:cNvPicPr>
          <p:nvPr/>
        </p:nvPicPr>
        <p:blipFill>
          <a:blip r:embed="rId2"/>
          <a:stretch>
            <a:fillRect/>
          </a:stretch>
        </p:blipFill>
        <p:spPr>
          <a:xfrm>
            <a:off x="223206" y="6204864"/>
            <a:ext cx="700622" cy="508198"/>
          </a:xfrm>
          <a:prstGeom prst="rect">
            <a:avLst/>
          </a:prstGeom>
        </p:spPr>
      </p:pic>
      <p:sp>
        <p:nvSpPr>
          <p:cNvPr id="13" name="Rectangle 165">
            <a:extLst>
              <a:ext uri="{FF2B5EF4-FFF2-40B4-BE49-F238E27FC236}">
                <a16:creationId xmlns:a16="http://schemas.microsoft.com/office/drawing/2014/main" id="{CE142F4F-54F1-6135-3AD4-A730962070CA}"/>
              </a:ext>
            </a:extLst>
          </p:cNvPr>
          <p:cNvSpPr/>
          <p:nvPr/>
        </p:nvSpPr>
        <p:spPr>
          <a:xfrm>
            <a:off x="0" y="57996"/>
            <a:ext cx="3672114"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chemeClr val="bg1">
                    <a:lumMod val="65000"/>
                  </a:schemeClr>
                </a:solidFill>
                <a:latin typeface="Arial" panose="020B0604020202020204" pitchFamily="34" charset="0"/>
                <a:cs typeface="Arial" panose="020B0604020202020204" pitchFamily="34" charset="0"/>
              </a:rPr>
              <a:t>BENEFICIOS INCORPORACIÓN</a:t>
            </a:r>
            <a:endParaRPr lang="en-US" sz="1600" b="1" dirty="0">
              <a:solidFill>
                <a:schemeClr val="bg1">
                  <a:lumMod val="65000"/>
                </a:schemeClr>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C6D4EDEA-947B-C06D-9BAD-BDDEB175FD6D}"/>
              </a:ext>
            </a:extLst>
          </p:cNvPr>
          <p:cNvSpPr txBox="1"/>
          <p:nvPr/>
        </p:nvSpPr>
        <p:spPr>
          <a:xfrm>
            <a:off x="373813" y="379161"/>
            <a:ext cx="7465921" cy="1200329"/>
          </a:xfrm>
          <a:prstGeom prst="rect">
            <a:avLst/>
          </a:prstGeom>
          <a:noFill/>
        </p:spPr>
        <p:txBody>
          <a:bodyPr wrap="square">
            <a:spAutoFit/>
          </a:bodyPr>
          <a:lstStyle/>
          <a:p>
            <a:pPr algn="l"/>
            <a:r>
              <a:rPr lang="es-AR" sz="6000" b="0" i="0" u="none" strike="noStrike" baseline="0" dirty="0" err="1">
                <a:solidFill>
                  <a:srgbClr val="508CA0"/>
                </a:solidFill>
                <a:latin typeface="NHaasGroteskDSPro-55Rg"/>
              </a:rPr>
              <a:t>Sumate</a:t>
            </a:r>
            <a:r>
              <a:rPr lang="es-AR" sz="6000" dirty="0">
                <a:solidFill>
                  <a:srgbClr val="508CA0"/>
                </a:solidFill>
                <a:latin typeface="NHaasGroteskDSPro-55Rg"/>
              </a:rPr>
              <a:t> </a:t>
            </a:r>
            <a:r>
              <a:rPr lang="es-AR" sz="6000" b="0" i="0" u="none" strike="noStrike" baseline="0" dirty="0">
                <a:solidFill>
                  <a:srgbClr val="508CA0"/>
                </a:solidFill>
                <a:latin typeface="NHaasGroteskDSPro-55Rg"/>
              </a:rPr>
              <a:t>a </a:t>
            </a:r>
            <a:r>
              <a:rPr lang="es-AR" sz="7200" dirty="0">
                <a:solidFill>
                  <a:srgbClr val="508CA0"/>
                </a:solidFill>
                <a:latin typeface="FreightTextProBook-Italic" panose="02000606060000090004" pitchFamily="50" charset="0"/>
              </a:rPr>
              <a:t>Just</a:t>
            </a:r>
            <a:endParaRPr lang="es-AR" sz="5400" dirty="0">
              <a:solidFill>
                <a:srgbClr val="508CA0"/>
              </a:solidFill>
              <a:latin typeface="FreightTextProBook-Italic" panose="02000606060000090004" pitchFamily="50" charset="0"/>
            </a:endParaRPr>
          </a:p>
        </p:txBody>
      </p:sp>
      <p:sp>
        <p:nvSpPr>
          <p:cNvPr id="6" name="CuadroTexto 5">
            <a:extLst>
              <a:ext uri="{FF2B5EF4-FFF2-40B4-BE49-F238E27FC236}">
                <a16:creationId xmlns:a16="http://schemas.microsoft.com/office/drawing/2014/main" id="{8182EB67-829B-7B23-DDA0-633B0568996E}"/>
              </a:ext>
            </a:extLst>
          </p:cNvPr>
          <p:cNvSpPr txBox="1"/>
          <p:nvPr/>
        </p:nvSpPr>
        <p:spPr>
          <a:xfrm>
            <a:off x="307138" y="1438990"/>
            <a:ext cx="6124574" cy="923330"/>
          </a:xfrm>
          <a:prstGeom prst="rect">
            <a:avLst/>
          </a:prstGeom>
          <a:noFill/>
        </p:spPr>
        <p:txBody>
          <a:bodyPr wrap="square">
            <a:spAutoFit/>
          </a:bodyPr>
          <a:lstStyle/>
          <a:p>
            <a:r>
              <a:rPr lang="es-AR" sz="4800" b="0" i="0" u="none" strike="noStrike" baseline="0" dirty="0">
                <a:solidFill>
                  <a:srgbClr val="A8C6D0"/>
                </a:solidFill>
                <a:latin typeface="NHaasGroteskDSPro-55Rg"/>
              </a:rPr>
              <a:t>El momento es </a:t>
            </a:r>
            <a:r>
              <a:rPr lang="es-AR" sz="5400" b="0" u="none" strike="noStrike" baseline="0" dirty="0">
                <a:solidFill>
                  <a:srgbClr val="A8C6D0"/>
                </a:solidFill>
                <a:latin typeface="FreightTextProBook-Italic" panose="02000606060000090004" pitchFamily="50" charset="0"/>
              </a:rPr>
              <a:t>ahora.</a:t>
            </a:r>
            <a:endParaRPr lang="es-AR" sz="4800" dirty="0"/>
          </a:p>
        </p:txBody>
      </p:sp>
      <p:cxnSp>
        <p:nvCxnSpPr>
          <p:cNvPr id="8" name="Conector recto 7">
            <a:extLst>
              <a:ext uri="{FF2B5EF4-FFF2-40B4-BE49-F238E27FC236}">
                <a16:creationId xmlns:a16="http://schemas.microsoft.com/office/drawing/2014/main" id="{CAA67328-A61F-57E6-CDD2-BA042A375076}"/>
              </a:ext>
            </a:extLst>
          </p:cNvPr>
          <p:cNvCxnSpPr>
            <a:cxnSpLocks/>
          </p:cNvCxnSpPr>
          <p:nvPr/>
        </p:nvCxnSpPr>
        <p:spPr>
          <a:xfrm>
            <a:off x="-19050" y="430295"/>
            <a:ext cx="319659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5291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7FAFB"/>
        </a:solidFill>
        <a:effectLst/>
      </p:bgPr>
    </p:bg>
    <p:spTree>
      <p:nvGrpSpPr>
        <p:cNvPr id="1" name="">
          <a:extLst>
            <a:ext uri="{FF2B5EF4-FFF2-40B4-BE49-F238E27FC236}">
              <a16:creationId xmlns:a16="http://schemas.microsoft.com/office/drawing/2014/main" id="{59246192-5677-BDA8-7111-BD92D677E17B}"/>
            </a:ext>
          </a:extLst>
        </p:cNvPr>
        <p:cNvGrpSpPr/>
        <p:nvPr/>
      </p:nvGrpSpPr>
      <p:grpSpPr>
        <a:xfrm>
          <a:off x="0" y="0"/>
          <a:ext cx="0" cy="0"/>
          <a:chOff x="0" y="0"/>
          <a:chExt cx="0" cy="0"/>
        </a:xfrm>
      </p:grpSpPr>
      <p:sp>
        <p:nvSpPr>
          <p:cNvPr id="10" name="CuadroTexto 9">
            <a:extLst>
              <a:ext uri="{FF2B5EF4-FFF2-40B4-BE49-F238E27FC236}">
                <a16:creationId xmlns:a16="http://schemas.microsoft.com/office/drawing/2014/main" id="{E00D0FE1-684E-D518-A14A-24DFCDC88BA7}"/>
              </a:ext>
            </a:extLst>
          </p:cNvPr>
          <p:cNvSpPr txBox="1"/>
          <p:nvPr/>
        </p:nvSpPr>
        <p:spPr>
          <a:xfrm>
            <a:off x="1469230" y="250198"/>
            <a:ext cx="10094119" cy="646331"/>
          </a:xfrm>
          <a:prstGeom prst="rect">
            <a:avLst/>
          </a:prstGeom>
          <a:noFill/>
        </p:spPr>
        <p:txBody>
          <a:bodyPr wrap="square">
            <a:spAutoFit/>
          </a:bodyPr>
          <a:lstStyle/>
          <a:p>
            <a:pPr algn="l"/>
            <a:r>
              <a:rPr lang="es-AR" sz="1800" b="0" i="0" u="none" strike="noStrike" baseline="0" dirty="0">
                <a:solidFill>
                  <a:srgbClr val="A8C6D0"/>
                </a:solidFill>
                <a:latin typeface="NHaasGroteskDSPro-65Md"/>
              </a:rPr>
              <a:t>HORARIOS FLEXIBLES</a:t>
            </a:r>
          </a:p>
          <a:p>
            <a:pPr algn="l"/>
            <a:r>
              <a:rPr lang="es-ES" sz="1800" b="0" i="0" u="none" strike="noStrike" baseline="0" dirty="0" err="1">
                <a:solidFill>
                  <a:srgbClr val="508CA0"/>
                </a:solidFill>
                <a:latin typeface="FreightTextProBook-Regular" panose="02000603060000020004" pitchFamily="50" charset="0"/>
              </a:rPr>
              <a:t>Manejá</a:t>
            </a:r>
            <a:r>
              <a:rPr lang="es-ES" sz="1800" b="0" i="0" u="none" strike="noStrike" baseline="0" dirty="0">
                <a:solidFill>
                  <a:srgbClr val="508CA0"/>
                </a:solidFill>
                <a:latin typeface="FreightTextProBook-Regular" panose="02000603060000020004" pitchFamily="50" charset="0"/>
              </a:rPr>
              <a:t> tus horarios para lograr el balance, entre trabajo y familia que </a:t>
            </a:r>
            <a:r>
              <a:rPr lang="es-AR" sz="1800" b="0" i="0" u="none" strike="noStrike" baseline="0" dirty="0">
                <a:solidFill>
                  <a:srgbClr val="508CA0"/>
                </a:solidFill>
                <a:latin typeface="FreightTextProBook-Regular" panose="02000603060000020004" pitchFamily="50" charset="0"/>
              </a:rPr>
              <a:t>tanto </a:t>
            </a:r>
            <a:r>
              <a:rPr lang="es-AR" sz="1800" b="0" i="0" u="none" strike="noStrike" baseline="0" dirty="0" err="1">
                <a:solidFill>
                  <a:srgbClr val="508CA0"/>
                </a:solidFill>
                <a:latin typeface="FreightTextProBook-Regular" panose="02000603060000020004" pitchFamily="50" charset="0"/>
              </a:rPr>
              <a:t>deseás</a:t>
            </a:r>
            <a:r>
              <a:rPr lang="es-AR" sz="1800" b="0" i="0" u="none" strike="noStrike" baseline="0" dirty="0">
                <a:solidFill>
                  <a:srgbClr val="508CA0"/>
                </a:solidFill>
                <a:latin typeface="FreightTextProBook-Regular" panose="02000603060000020004" pitchFamily="50" charset="0"/>
              </a:rPr>
              <a:t>.</a:t>
            </a:r>
            <a:endParaRPr lang="es-AR" dirty="0"/>
          </a:p>
        </p:txBody>
      </p:sp>
      <p:sp>
        <p:nvSpPr>
          <p:cNvPr id="12" name="CuadroTexto 11">
            <a:extLst>
              <a:ext uri="{FF2B5EF4-FFF2-40B4-BE49-F238E27FC236}">
                <a16:creationId xmlns:a16="http://schemas.microsoft.com/office/drawing/2014/main" id="{C2EC7A66-723A-595F-A56A-23191790E32E}"/>
              </a:ext>
            </a:extLst>
          </p:cNvPr>
          <p:cNvSpPr txBox="1"/>
          <p:nvPr/>
        </p:nvSpPr>
        <p:spPr>
          <a:xfrm>
            <a:off x="1469230" y="1126931"/>
            <a:ext cx="10579895" cy="923330"/>
          </a:xfrm>
          <a:prstGeom prst="rect">
            <a:avLst/>
          </a:prstGeom>
          <a:noFill/>
        </p:spPr>
        <p:txBody>
          <a:bodyPr wrap="square">
            <a:spAutoFit/>
          </a:bodyPr>
          <a:lstStyle/>
          <a:p>
            <a:pPr algn="l"/>
            <a:r>
              <a:rPr lang="es-AR" sz="1800" b="0" i="0" u="none" strike="noStrike" baseline="0" dirty="0">
                <a:solidFill>
                  <a:srgbClr val="A8C6D0"/>
                </a:solidFill>
                <a:latin typeface="NHaasGroteskDSPro-65Md"/>
              </a:rPr>
              <a:t>¡DIVERTIDO!</a:t>
            </a:r>
          </a:p>
          <a:p>
            <a:pPr algn="l"/>
            <a:r>
              <a:rPr lang="es-ES" sz="1800" b="0" i="0" u="none" strike="noStrike" baseline="0" dirty="0">
                <a:solidFill>
                  <a:srgbClr val="508CA0"/>
                </a:solidFill>
                <a:latin typeface="FreightTextProBook-Regular" panose="02000603060000020004" pitchFamily="50" charset="0"/>
              </a:rPr>
              <a:t>Todos los que empiezan su Negocio en Just se unen a una comunidad de más de 70.000 Consultores en toda América, que más allá de trabajar, ¡se divierten haciendo lo que les gusta!</a:t>
            </a:r>
            <a:endParaRPr lang="es-AR" dirty="0"/>
          </a:p>
        </p:txBody>
      </p:sp>
      <p:sp>
        <p:nvSpPr>
          <p:cNvPr id="15" name="CuadroTexto 14">
            <a:extLst>
              <a:ext uri="{FF2B5EF4-FFF2-40B4-BE49-F238E27FC236}">
                <a16:creationId xmlns:a16="http://schemas.microsoft.com/office/drawing/2014/main" id="{589FEB46-4C62-9D06-04BC-8220D031A62A}"/>
              </a:ext>
            </a:extLst>
          </p:cNvPr>
          <p:cNvSpPr txBox="1"/>
          <p:nvPr/>
        </p:nvSpPr>
        <p:spPr>
          <a:xfrm>
            <a:off x="1469230" y="2192089"/>
            <a:ext cx="10465596" cy="923330"/>
          </a:xfrm>
          <a:prstGeom prst="rect">
            <a:avLst/>
          </a:prstGeom>
          <a:noFill/>
        </p:spPr>
        <p:txBody>
          <a:bodyPr wrap="square">
            <a:spAutoFit/>
          </a:bodyPr>
          <a:lstStyle/>
          <a:p>
            <a:pPr algn="l"/>
            <a:r>
              <a:rPr lang="es-AR" sz="1800" b="0" i="0" u="none" strike="noStrike" baseline="0" dirty="0">
                <a:solidFill>
                  <a:srgbClr val="A8C6D0"/>
                </a:solidFill>
                <a:latin typeface="NHaasGroteskDSPro-65Md"/>
              </a:rPr>
              <a:t>APOYO CONTINUO</a:t>
            </a:r>
          </a:p>
          <a:p>
            <a:pPr algn="l"/>
            <a:r>
              <a:rPr lang="es-ES" sz="1800" b="0" i="0" u="none" strike="noStrike" baseline="0" dirty="0">
                <a:solidFill>
                  <a:srgbClr val="508CA0"/>
                </a:solidFill>
                <a:latin typeface="FreightTextProBook-Regular" panose="02000603060000020004" pitchFamily="50" charset="0"/>
              </a:rPr>
              <a:t>Tenemos muchísimos entrenamientos y tutoriales paso a paso para asegurar tu éxito orientado al crecimiento de tu negocio.</a:t>
            </a:r>
            <a:endParaRPr lang="es-AR" dirty="0"/>
          </a:p>
        </p:txBody>
      </p:sp>
      <p:sp>
        <p:nvSpPr>
          <p:cNvPr id="17" name="CuadroTexto 16">
            <a:extLst>
              <a:ext uri="{FF2B5EF4-FFF2-40B4-BE49-F238E27FC236}">
                <a16:creationId xmlns:a16="http://schemas.microsoft.com/office/drawing/2014/main" id="{75EAE5C8-E25F-901A-84FA-ACA82626B58A}"/>
              </a:ext>
            </a:extLst>
          </p:cNvPr>
          <p:cNvSpPr txBox="1"/>
          <p:nvPr/>
        </p:nvSpPr>
        <p:spPr>
          <a:xfrm>
            <a:off x="1519987" y="3262363"/>
            <a:ext cx="10465595" cy="923330"/>
          </a:xfrm>
          <a:prstGeom prst="rect">
            <a:avLst/>
          </a:prstGeom>
          <a:noFill/>
        </p:spPr>
        <p:txBody>
          <a:bodyPr wrap="square">
            <a:spAutoFit/>
          </a:bodyPr>
          <a:lstStyle/>
          <a:p>
            <a:pPr algn="l"/>
            <a:r>
              <a:rPr lang="es-AR" sz="1800" b="0" i="0" u="none" strike="noStrike" baseline="0" dirty="0">
                <a:solidFill>
                  <a:srgbClr val="A8C6D0"/>
                </a:solidFill>
                <a:latin typeface="NHaasGroteskDSPro-65Md"/>
              </a:rPr>
              <a:t>PREMIOS Y RECONOCIMIENTOS</a:t>
            </a:r>
          </a:p>
          <a:p>
            <a:pPr algn="l"/>
            <a:r>
              <a:rPr lang="es-ES" sz="1800" b="0" i="0" u="none" strike="noStrike" baseline="0" dirty="0">
                <a:solidFill>
                  <a:srgbClr val="508CA0"/>
                </a:solidFill>
                <a:latin typeface="FreightTextProBook-Regular" panose="02000603060000020004" pitchFamily="50" charset="0"/>
              </a:rPr>
              <a:t>Cuanto más vendas, más chances vas a tener de ganar increíbles incentivos y reconocimientos por tus logros a cada paso. </a:t>
            </a:r>
            <a:r>
              <a:rPr lang="es-ES" sz="1800" b="0" i="0" u="none" strike="noStrike" baseline="0" dirty="0" err="1">
                <a:solidFill>
                  <a:srgbClr val="508CA0"/>
                </a:solidFill>
                <a:latin typeface="FreightTextProBook-Regular" panose="02000603060000020004" pitchFamily="50" charset="0"/>
              </a:rPr>
              <a:t>iViajes</a:t>
            </a:r>
            <a:r>
              <a:rPr lang="es-ES" sz="1800" b="0" i="0" u="none" strike="noStrike" baseline="0" dirty="0">
                <a:solidFill>
                  <a:srgbClr val="508CA0"/>
                </a:solidFill>
                <a:latin typeface="FreightTextProBook-Regular" panose="02000603060000020004" pitchFamily="50" charset="0"/>
              </a:rPr>
              <a:t> a lugares increíbles del mundo!</a:t>
            </a:r>
            <a:endParaRPr lang="es-AR" dirty="0"/>
          </a:p>
        </p:txBody>
      </p:sp>
      <p:sp>
        <p:nvSpPr>
          <p:cNvPr id="19" name="CuadroTexto 18">
            <a:extLst>
              <a:ext uri="{FF2B5EF4-FFF2-40B4-BE49-F238E27FC236}">
                <a16:creationId xmlns:a16="http://schemas.microsoft.com/office/drawing/2014/main" id="{7C276DEC-3515-C2C4-4D39-A297362450D3}"/>
              </a:ext>
            </a:extLst>
          </p:cNvPr>
          <p:cNvSpPr txBox="1"/>
          <p:nvPr/>
        </p:nvSpPr>
        <p:spPr>
          <a:xfrm>
            <a:off x="1418469" y="4300040"/>
            <a:ext cx="10465596" cy="923330"/>
          </a:xfrm>
          <a:prstGeom prst="rect">
            <a:avLst/>
          </a:prstGeom>
          <a:noFill/>
        </p:spPr>
        <p:txBody>
          <a:bodyPr wrap="square">
            <a:spAutoFit/>
          </a:bodyPr>
          <a:lstStyle/>
          <a:p>
            <a:pPr algn="l"/>
            <a:r>
              <a:rPr lang="es-AR" sz="1800" b="0" i="0" u="none" strike="noStrike" baseline="0" dirty="0">
                <a:solidFill>
                  <a:srgbClr val="A8C6D0"/>
                </a:solidFill>
                <a:latin typeface="NHaasGroteskDSPro-65Md"/>
              </a:rPr>
              <a:t>PROMESA DE CALIDAD</a:t>
            </a:r>
          </a:p>
          <a:p>
            <a:pPr algn="l"/>
            <a:r>
              <a:rPr lang="es-ES" sz="1800" b="0" i="0" u="none" strike="noStrike" baseline="0" dirty="0">
                <a:solidFill>
                  <a:srgbClr val="508CA0"/>
                </a:solidFill>
                <a:latin typeface="FreightTextProBook-Regular" panose="02000603060000020004" pitchFamily="50" charset="0"/>
              </a:rPr>
              <a:t>Just ofrece productos formulados con aceites esenciales 100% puros y extractos vegetales que cumplan con la más alta calidad, concentración</a:t>
            </a:r>
            <a:r>
              <a:rPr lang="es-AR" sz="1800" b="0" i="0" u="none" strike="noStrike" baseline="0" dirty="0">
                <a:solidFill>
                  <a:srgbClr val="508CA0"/>
                </a:solidFill>
                <a:latin typeface="FreightTextProBook-Regular" panose="02000603060000020004" pitchFamily="50" charset="0"/>
              </a:rPr>
              <a:t>y pureza.</a:t>
            </a:r>
            <a:endParaRPr lang="es-AR" dirty="0"/>
          </a:p>
        </p:txBody>
      </p:sp>
      <p:sp>
        <p:nvSpPr>
          <p:cNvPr id="21" name="CuadroTexto 20">
            <a:extLst>
              <a:ext uri="{FF2B5EF4-FFF2-40B4-BE49-F238E27FC236}">
                <a16:creationId xmlns:a16="http://schemas.microsoft.com/office/drawing/2014/main" id="{046D7279-FE2E-8D7C-5970-B79D7D195D7C}"/>
              </a:ext>
            </a:extLst>
          </p:cNvPr>
          <p:cNvSpPr txBox="1"/>
          <p:nvPr/>
        </p:nvSpPr>
        <p:spPr>
          <a:xfrm>
            <a:off x="1418469" y="5439936"/>
            <a:ext cx="10567113" cy="923330"/>
          </a:xfrm>
          <a:prstGeom prst="rect">
            <a:avLst/>
          </a:prstGeom>
          <a:noFill/>
        </p:spPr>
        <p:txBody>
          <a:bodyPr wrap="square">
            <a:spAutoFit/>
          </a:bodyPr>
          <a:lstStyle/>
          <a:p>
            <a:pPr algn="l"/>
            <a:r>
              <a:rPr lang="es-AR" sz="1800" b="0" i="0" u="none" strike="noStrike" baseline="0" dirty="0">
                <a:solidFill>
                  <a:srgbClr val="A8C6D0"/>
                </a:solidFill>
                <a:latin typeface="NHaasGroteskDSPro-65Md"/>
              </a:rPr>
              <a:t>SIMPLE Y DUPLICABLE</a:t>
            </a:r>
          </a:p>
          <a:p>
            <a:pPr algn="l"/>
            <a:r>
              <a:rPr lang="es-ES" sz="1800" b="0" i="0" u="none" strike="noStrike" baseline="0" dirty="0">
                <a:solidFill>
                  <a:srgbClr val="508CA0"/>
                </a:solidFill>
                <a:latin typeface="FreightTextProBook-Regular" panose="02000603060000020004" pitchFamily="50" charset="0"/>
              </a:rPr>
              <a:t>No </a:t>
            </a:r>
            <a:r>
              <a:rPr lang="es-ES" sz="1800" b="0" i="0" u="none" strike="noStrike" baseline="0" dirty="0" err="1">
                <a:solidFill>
                  <a:srgbClr val="508CA0"/>
                </a:solidFill>
                <a:latin typeface="FreightTextProBook-Regular" panose="02000603060000020004" pitchFamily="50" charset="0"/>
              </a:rPr>
              <a:t>necesitás</a:t>
            </a:r>
            <a:r>
              <a:rPr lang="es-ES" sz="1800" b="0" i="0" u="none" strike="noStrike" baseline="0" dirty="0">
                <a:solidFill>
                  <a:srgbClr val="508CA0"/>
                </a:solidFill>
                <a:latin typeface="FreightTextProBook-Regular" panose="02000603060000020004" pitchFamily="50" charset="0"/>
              </a:rPr>
              <a:t> tener experiencia previa, solo hace falta tener ganas, entusiasmo y buena onda para empezar tu Negocio Just ya que todo lo pensamos para que sea simple y fácil de implementar.</a:t>
            </a:r>
            <a:endParaRPr lang="es-AR" dirty="0"/>
          </a:p>
        </p:txBody>
      </p:sp>
      <p:pic>
        <p:nvPicPr>
          <p:cNvPr id="23" name="Imagen 22" descr="Imagen que contiene reloj, señal&#10;&#10;Descripción generada automáticamente">
            <a:extLst>
              <a:ext uri="{FF2B5EF4-FFF2-40B4-BE49-F238E27FC236}">
                <a16:creationId xmlns:a16="http://schemas.microsoft.com/office/drawing/2014/main" id="{78E50A8A-F6A3-1C5F-D066-8E52D2892799}"/>
              </a:ext>
            </a:extLst>
          </p:cNvPr>
          <p:cNvPicPr>
            <a:picLocks noChangeAspect="1"/>
          </p:cNvPicPr>
          <p:nvPr/>
        </p:nvPicPr>
        <p:blipFill rotWithShape="1">
          <a:blip r:embed="rId2"/>
          <a:srcRect b="69341"/>
          <a:stretch/>
        </p:blipFill>
        <p:spPr>
          <a:xfrm>
            <a:off x="346049" y="144938"/>
            <a:ext cx="974108" cy="845662"/>
          </a:xfrm>
          <a:prstGeom prst="rect">
            <a:avLst/>
          </a:prstGeom>
        </p:spPr>
      </p:pic>
      <p:pic>
        <p:nvPicPr>
          <p:cNvPr id="25" name="Imagen 24" descr="Imagen que contiene dibujo, camiseta, alimentos, señal&#10;&#10;Descripción generada automáticamente">
            <a:extLst>
              <a:ext uri="{FF2B5EF4-FFF2-40B4-BE49-F238E27FC236}">
                <a16:creationId xmlns:a16="http://schemas.microsoft.com/office/drawing/2014/main" id="{F9A4DA0B-3367-B8CD-897E-13BFB4E4CC13}"/>
              </a:ext>
            </a:extLst>
          </p:cNvPr>
          <p:cNvPicPr>
            <a:picLocks noChangeAspect="1"/>
          </p:cNvPicPr>
          <p:nvPr/>
        </p:nvPicPr>
        <p:blipFill rotWithShape="1">
          <a:blip r:embed="rId3"/>
          <a:srcRect b="68505"/>
          <a:stretch/>
        </p:blipFill>
        <p:spPr>
          <a:xfrm>
            <a:off x="416123" y="3191119"/>
            <a:ext cx="833957" cy="923330"/>
          </a:xfrm>
          <a:prstGeom prst="rect">
            <a:avLst/>
          </a:prstGeom>
        </p:spPr>
      </p:pic>
      <p:pic>
        <p:nvPicPr>
          <p:cNvPr id="2" name="Imagen 1" descr="Imagen que contiene reloj, señal&#10;&#10;Descripción generada automáticamente">
            <a:extLst>
              <a:ext uri="{FF2B5EF4-FFF2-40B4-BE49-F238E27FC236}">
                <a16:creationId xmlns:a16="http://schemas.microsoft.com/office/drawing/2014/main" id="{7EF41EB8-B036-1572-1630-927B75053BDD}"/>
              </a:ext>
            </a:extLst>
          </p:cNvPr>
          <p:cNvPicPr>
            <a:picLocks noChangeAspect="1"/>
          </p:cNvPicPr>
          <p:nvPr/>
        </p:nvPicPr>
        <p:blipFill rotWithShape="1">
          <a:blip r:embed="rId2"/>
          <a:srcRect t="37440" b="34234"/>
          <a:stretch/>
        </p:blipFill>
        <p:spPr>
          <a:xfrm>
            <a:off x="346048" y="1197929"/>
            <a:ext cx="974108" cy="781334"/>
          </a:xfrm>
          <a:prstGeom prst="rect">
            <a:avLst/>
          </a:prstGeom>
        </p:spPr>
      </p:pic>
      <p:pic>
        <p:nvPicPr>
          <p:cNvPr id="3" name="Imagen 2" descr="Imagen que contiene reloj, señal&#10;&#10;Descripción generada automáticamente">
            <a:extLst>
              <a:ext uri="{FF2B5EF4-FFF2-40B4-BE49-F238E27FC236}">
                <a16:creationId xmlns:a16="http://schemas.microsoft.com/office/drawing/2014/main" id="{BAC64D92-ECDA-196E-6170-256B657D497B}"/>
              </a:ext>
            </a:extLst>
          </p:cNvPr>
          <p:cNvPicPr>
            <a:picLocks noChangeAspect="1"/>
          </p:cNvPicPr>
          <p:nvPr/>
        </p:nvPicPr>
        <p:blipFill rotWithShape="1">
          <a:blip r:embed="rId2"/>
          <a:srcRect t="71674"/>
          <a:stretch/>
        </p:blipFill>
        <p:spPr>
          <a:xfrm>
            <a:off x="346048" y="2159022"/>
            <a:ext cx="974108" cy="781335"/>
          </a:xfrm>
          <a:prstGeom prst="rect">
            <a:avLst/>
          </a:prstGeom>
        </p:spPr>
      </p:pic>
      <p:pic>
        <p:nvPicPr>
          <p:cNvPr id="6" name="Imagen 5" descr="Imagen que contiene dibujo, camiseta, alimentos, señal&#10;&#10;Descripción generada automáticamente">
            <a:extLst>
              <a:ext uri="{FF2B5EF4-FFF2-40B4-BE49-F238E27FC236}">
                <a16:creationId xmlns:a16="http://schemas.microsoft.com/office/drawing/2014/main" id="{3B69B94B-76CB-FCF1-0A24-A1A0DE073CF3}"/>
              </a:ext>
            </a:extLst>
          </p:cNvPr>
          <p:cNvPicPr>
            <a:picLocks noChangeAspect="1"/>
          </p:cNvPicPr>
          <p:nvPr/>
        </p:nvPicPr>
        <p:blipFill rotWithShape="1">
          <a:blip r:embed="rId3"/>
          <a:srcRect t="34326" b="31986"/>
          <a:stretch/>
        </p:blipFill>
        <p:spPr>
          <a:xfrm>
            <a:off x="346048" y="4197467"/>
            <a:ext cx="833957" cy="987619"/>
          </a:xfrm>
          <a:prstGeom prst="rect">
            <a:avLst/>
          </a:prstGeom>
        </p:spPr>
      </p:pic>
      <p:pic>
        <p:nvPicPr>
          <p:cNvPr id="8" name="Imagen 7" descr="Imagen que contiene dibujo, camiseta, alimentos, señal&#10;&#10;Descripción generada automáticamente">
            <a:extLst>
              <a:ext uri="{FF2B5EF4-FFF2-40B4-BE49-F238E27FC236}">
                <a16:creationId xmlns:a16="http://schemas.microsoft.com/office/drawing/2014/main" id="{51D106C9-98F5-3BDE-F325-224DC04EDA65}"/>
              </a:ext>
            </a:extLst>
          </p:cNvPr>
          <p:cNvPicPr>
            <a:picLocks noChangeAspect="1"/>
          </p:cNvPicPr>
          <p:nvPr/>
        </p:nvPicPr>
        <p:blipFill rotWithShape="1">
          <a:blip r:embed="rId3"/>
          <a:srcRect t="69608"/>
          <a:stretch/>
        </p:blipFill>
        <p:spPr>
          <a:xfrm>
            <a:off x="346049" y="5436037"/>
            <a:ext cx="833957" cy="891000"/>
          </a:xfrm>
          <a:prstGeom prst="rect">
            <a:avLst/>
          </a:prstGeom>
        </p:spPr>
      </p:pic>
    </p:spTree>
    <p:extLst>
      <p:ext uri="{BB962C8B-B14F-4D97-AF65-F5344CB8AC3E}">
        <p14:creationId xmlns:p14="http://schemas.microsoft.com/office/powerpoint/2010/main" val="302664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7" grpId="0"/>
      <p:bldP spid="19" grpId="0"/>
      <p:bldP spid="2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a:extLst>
              <a:ext uri="{FF2B5EF4-FFF2-40B4-BE49-F238E27FC236}">
                <a16:creationId xmlns:a16="http://schemas.microsoft.com/office/drawing/2014/main" id="{2E78A58F-A252-B11A-AE0A-D0784CF8F3C0}"/>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7" name="Conector recto 6">
            <a:extLst>
              <a:ext uri="{FF2B5EF4-FFF2-40B4-BE49-F238E27FC236}">
                <a16:creationId xmlns:a16="http://schemas.microsoft.com/office/drawing/2014/main" id="{04210489-FDE2-A414-B726-570747C16755}"/>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5" name="Picture 13">
            <a:extLst>
              <a:ext uri="{FF2B5EF4-FFF2-40B4-BE49-F238E27FC236}">
                <a16:creationId xmlns:a16="http://schemas.microsoft.com/office/drawing/2014/main" id="{AE9FB555-50B3-3ADD-8BB3-54D39D537A7E}"/>
              </a:ext>
            </a:extLst>
          </p:cNvPr>
          <p:cNvPicPr>
            <a:picLocks noChangeAspect="1"/>
          </p:cNvPicPr>
          <p:nvPr/>
        </p:nvPicPr>
        <p:blipFill>
          <a:blip r:embed="rId2"/>
          <a:stretch>
            <a:fillRect/>
          </a:stretch>
        </p:blipFill>
        <p:spPr>
          <a:xfrm>
            <a:off x="223206" y="6204864"/>
            <a:ext cx="700622" cy="508198"/>
          </a:xfrm>
          <a:prstGeom prst="rect">
            <a:avLst/>
          </a:prstGeom>
        </p:spPr>
      </p:pic>
      <p:sp>
        <p:nvSpPr>
          <p:cNvPr id="12" name="CuadroTexto 11">
            <a:extLst>
              <a:ext uri="{FF2B5EF4-FFF2-40B4-BE49-F238E27FC236}">
                <a16:creationId xmlns:a16="http://schemas.microsoft.com/office/drawing/2014/main" id="{AF786BE3-35C1-2E78-D678-0DD31E8A1634}"/>
              </a:ext>
            </a:extLst>
          </p:cNvPr>
          <p:cNvSpPr txBox="1"/>
          <p:nvPr/>
        </p:nvSpPr>
        <p:spPr>
          <a:xfrm>
            <a:off x="1162753" y="6089631"/>
            <a:ext cx="11029237" cy="738664"/>
          </a:xfrm>
          <a:prstGeom prst="rect">
            <a:avLst/>
          </a:prstGeom>
          <a:noFill/>
        </p:spPr>
        <p:txBody>
          <a:bodyPr wrap="square">
            <a:spAutoFit/>
          </a:bodyPr>
          <a:lstStyle/>
          <a:p>
            <a:pPr algn="just"/>
            <a:r>
              <a:rPr lang="es-ES" sz="1050" dirty="0">
                <a:solidFill>
                  <a:srgbClr val="7F7F7F"/>
                </a:solidFill>
                <a:latin typeface="Arial" panose="020B0604020202020204" pitchFamily="34" charset="0"/>
                <a:cs typeface="Arial" panose="020B0604020202020204" pitchFamily="34" charset="0"/>
              </a:rPr>
              <a:t>Aquella persona que se incorpore como consultor/a Just durante Período 3 podrá acceder al Kit de Negocio Express sin cargo, ingresando a la web y </a:t>
            </a:r>
            <a:r>
              <a:rPr lang="es-ES" sz="1050" dirty="0" err="1">
                <a:solidFill>
                  <a:srgbClr val="7F7F7F"/>
                </a:solidFill>
                <a:latin typeface="Arial" panose="020B0604020202020204" pitchFamily="34" charset="0"/>
                <a:cs typeface="Arial" panose="020B0604020202020204" pitchFamily="34" charset="0"/>
              </a:rPr>
              <a:t>elegiendo</a:t>
            </a:r>
            <a:r>
              <a:rPr lang="es-ES" sz="1050" dirty="0">
                <a:solidFill>
                  <a:srgbClr val="7F7F7F"/>
                </a:solidFill>
                <a:latin typeface="Arial" panose="020B0604020202020204" pitchFamily="34" charset="0"/>
                <a:cs typeface="Arial" panose="020B0604020202020204" pitchFamily="34" charset="0"/>
              </a:rPr>
              <a:t> la opción de Kit de Negocio Express. El Kit de Negocio Express incluye un (1) set de muestras de una vida saludable con 20 </a:t>
            </a:r>
            <a:r>
              <a:rPr lang="es-ES" sz="1050" dirty="0" err="1">
                <a:solidFill>
                  <a:srgbClr val="7F7F7F"/>
                </a:solidFill>
                <a:latin typeface="Arial" panose="020B0604020202020204" pitchFamily="34" charset="0"/>
                <a:cs typeface="Arial" panose="020B0604020202020204" pitchFamily="34" charset="0"/>
              </a:rPr>
              <a:t>pouchs</a:t>
            </a:r>
            <a:r>
              <a:rPr lang="es-ES" sz="1050" dirty="0">
                <a:solidFill>
                  <a:srgbClr val="7F7F7F"/>
                </a:solidFill>
                <a:latin typeface="Arial" panose="020B0604020202020204" pitchFamily="34" charset="0"/>
                <a:cs typeface="Arial" panose="020B0604020202020204" pitchFamily="34" charset="0"/>
              </a:rPr>
              <a:t> de muestras y un neceser cristal. El costo de la incorporación es cero (no suma PVP ni bonifica). A las 4 semanas de ingreso si la incorporada alcanza una venta de $78.500, puede comprar el Kit de Negocio Básico a costo cero. La persona incorporada participa del Programa de Pasos y de todas las promociones vigentes. Participan las reincorporaciones de más de dos años.</a:t>
            </a:r>
            <a:endParaRPr lang="es-AR" sz="1050" dirty="0">
              <a:solidFill>
                <a:srgbClr val="7F7F7F"/>
              </a:solidFill>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1C98DD5F-B325-B83C-D8FB-49922E597F96}"/>
              </a:ext>
            </a:extLst>
          </p:cNvPr>
          <p:cNvSpPr txBox="1"/>
          <p:nvPr/>
        </p:nvSpPr>
        <p:spPr>
          <a:xfrm>
            <a:off x="958006" y="867720"/>
            <a:ext cx="10892769" cy="1384995"/>
          </a:xfrm>
          <a:prstGeom prst="rect">
            <a:avLst/>
          </a:prstGeom>
          <a:noFill/>
        </p:spPr>
        <p:txBody>
          <a:bodyPr wrap="square">
            <a:spAutoFit/>
          </a:bodyPr>
          <a:lstStyle/>
          <a:p>
            <a:pPr algn="l"/>
            <a:r>
              <a:rPr lang="es-ES" sz="2800" dirty="0">
                <a:solidFill>
                  <a:srgbClr val="508CA0"/>
                </a:solidFill>
                <a:latin typeface="NHaasGroteskDSPro-55Rg"/>
              </a:rPr>
              <a:t>Adquirí hoy tu Kit de Negocio Express SIN COSTO.</a:t>
            </a:r>
          </a:p>
          <a:p>
            <a:pPr algn="l"/>
            <a:r>
              <a:rPr lang="es-ES" sz="2800" dirty="0">
                <a:solidFill>
                  <a:srgbClr val="508CA0"/>
                </a:solidFill>
                <a:latin typeface="NHaasGroteskDSPro-55Rg"/>
              </a:rPr>
              <a:t>Con todo lo que </a:t>
            </a:r>
            <a:r>
              <a:rPr lang="es-ES" sz="2800" dirty="0" err="1">
                <a:solidFill>
                  <a:srgbClr val="508CA0"/>
                </a:solidFill>
                <a:latin typeface="NHaasGroteskDSPro-55Rg"/>
              </a:rPr>
              <a:t>necesitás</a:t>
            </a:r>
            <a:r>
              <a:rPr lang="es-ES" sz="2800" dirty="0">
                <a:solidFill>
                  <a:srgbClr val="508CA0"/>
                </a:solidFill>
                <a:latin typeface="NHaasGroteskDSPro-55Rg"/>
              </a:rPr>
              <a:t> para demostrar desde el primer día.</a:t>
            </a:r>
          </a:p>
          <a:p>
            <a:pPr algn="l"/>
            <a:r>
              <a:rPr lang="es-ES" sz="2800" dirty="0">
                <a:solidFill>
                  <a:srgbClr val="508CA0"/>
                </a:solidFill>
                <a:latin typeface="NHaasGroteskDSPro-55Rg"/>
              </a:rPr>
              <a:t>Incluye neceser y 20 muestras de Una vida saludable.</a:t>
            </a:r>
            <a:endParaRPr lang="es-AR" sz="2800" dirty="0">
              <a:solidFill>
                <a:srgbClr val="508CA0"/>
              </a:solidFill>
              <a:latin typeface="NHaasGroteskDSPro-55Rg"/>
            </a:endParaRPr>
          </a:p>
        </p:txBody>
      </p:sp>
      <p:sp>
        <p:nvSpPr>
          <p:cNvPr id="11" name="CuadroTexto 10">
            <a:extLst>
              <a:ext uri="{FF2B5EF4-FFF2-40B4-BE49-F238E27FC236}">
                <a16:creationId xmlns:a16="http://schemas.microsoft.com/office/drawing/2014/main" id="{36D6EA06-EAA2-D633-9F70-056AC16835B5}"/>
              </a:ext>
            </a:extLst>
          </p:cNvPr>
          <p:cNvSpPr txBox="1"/>
          <p:nvPr/>
        </p:nvSpPr>
        <p:spPr>
          <a:xfrm>
            <a:off x="1046075" y="4668828"/>
            <a:ext cx="10716629" cy="1200329"/>
          </a:xfrm>
          <a:prstGeom prst="rect">
            <a:avLst/>
          </a:prstGeom>
          <a:noFill/>
        </p:spPr>
        <p:txBody>
          <a:bodyPr wrap="square">
            <a:spAutoFit/>
          </a:bodyPr>
          <a:lstStyle/>
          <a:p>
            <a:pPr algn="l"/>
            <a:r>
              <a:rPr lang="es-ES" sz="2800" b="0" i="0" u="none" strike="noStrike" baseline="0" dirty="0">
                <a:solidFill>
                  <a:srgbClr val="508CA0"/>
                </a:solidFill>
                <a:latin typeface="NHaasGroteskDSPro-55Rg"/>
              </a:rPr>
              <a:t>Además, si en la</a:t>
            </a:r>
            <a:r>
              <a:rPr lang="es-ES" sz="2800" dirty="0">
                <a:solidFill>
                  <a:srgbClr val="508CA0"/>
                </a:solidFill>
                <a:latin typeface="NHaasGroteskDSPro-55Rg"/>
              </a:rPr>
              <a:t>s primeras 4 semanas* </a:t>
            </a:r>
            <a:r>
              <a:rPr lang="es-ES" sz="2800" b="0" i="0" u="none" strike="noStrike" baseline="0" dirty="0" err="1">
                <a:solidFill>
                  <a:srgbClr val="508CA0"/>
                </a:solidFill>
                <a:latin typeface="NHaasGroteskDSPro-55Rg"/>
              </a:rPr>
              <a:t>tenés</a:t>
            </a:r>
            <a:r>
              <a:rPr lang="es-ES" sz="2800" b="0" i="0" u="none" strike="noStrike" baseline="0" dirty="0">
                <a:solidFill>
                  <a:srgbClr val="508CA0"/>
                </a:solidFill>
                <a:latin typeface="NHaasGroteskDSPro-55Rg"/>
              </a:rPr>
              <a:t> una venta de $</a:t>
            </a:r>
            <a:r>
              <a:rPr lang="es-ES" sz="2800" dirty="0">
                <a:solidFill>
                  <a:srgbClr val="508CA0"/>
                </a:solidFill>
                <a:latin typeface="NHaasGroteskDSPro-55Rg"/>
              </a:rPr>
              <a:t>78</a:t>
            </a:r>
            <a:r>
              <a:rPr lang="es-ES" sz="2800" b="0" i="0" u="none" strike="noStrike" baseline="0" dirty="0">
                <a:solidFill>
                  <a:srgbClr val="508CA0"/>
                </a:solidFill>
                <a:latin typeface="NHaasGroteskDSPro-55Rg"/>
              </a:rPr>
              <a:t>.500 </a:t>
            </a:r>
            <a:r>
              <a:rPr lang="es-ES" sz="2800" b="0" i="0" u="none" strike="noStrike" baseline="0" dirty="0" err="1">
                <a:solidFill>
                  <a:srgbClr val="508CA0"/>
                </a:solidFill>
                <a:latin typeface="NHaasGroteskDSPro-55Rg"/>
              </a:rPr>
              <a:t>podés</a:t>
            </a:r>
            <a:r>
              <a:rPr lang="es-ES" sz="2800" b="0" i="0" u="none" strike="noStrike" baseline="0" dirty="0">
                <a:solidFill>
                  <a:srgbClr val="508CA0"/>
                </a:solidFill>
                <a:latin typeface="NHaasGroteskDSPro-55Rg"/>
              </a:rPr>
              <a:t> accede al </a:t>
            </a:r>
            <a:r>
              <a:rPr lang="es-ES" sz="2800" dirty="0">
                <a:solidFill>
                  <a:srgbClr val="508CA0"/>
                </a:solidFill>
                <a:latin typeface="FreightTextProBook-Italic" panose="02000606060000090004" pitchFamily="50" charset="0"/>
              </a:rPr>
              <a:t>Kit de Negocio Básico </a:t>
            </a:r>
            <a:r>
              <a:rPr lang="es-ES" sz="2800" b="0" i="0" u="none" strike="noStrike" baseline="0" dirty="0">
                <a:solidFill>
                  <a:srgbClr val="508CA0"/>
                </a:solidFill>
                <a:latin typeface="NHaasGroteskDSPro-55Rg"/>
              </a:rPr>
              <a:t>sin cargo.</a:t>
            </a:r>
          </a:p>
          <a:p>
            <a:pPr algn="l"/>
            <a:r>
              <a:rPr lang="es-ES" sz="1600" dirty="0">
                <a:solidFill>
                  <a:schemeClr val="bg1">
                    <a:lumMod val="50000"/>
                  </a:schemeClr>
                </a:solidFill>
                <a:latin typeface="NHaasGroteskDSPro-55Rg"/>
              </a:rPr>
              <a:t>*Incluye semana de inicio.</a:t>
            </a:r>
            <a:endParaRPr lang="es-AR" sz="1600" dirty="0">
              <a:solidFill>
                <a:schemeClr val="bg1">
                  <a:lumMod val="50000"/>
                </a:schemeClr>
              </a:solidFill>
            </a:endParaRPr>
          </a:p>
        </p:txBody>
      </p:sp>
      <p:pic>
        <p:nvPicPr>
          <p:cNvPr id="17" name="Imagen 16" descr="Un conjunto de letras negras en un fondo blanco&#10;&#10;Descripción generada automáticamente con confianza baja">
            <a:extLst>
              <a:ext uri="{FF2B5EF4-FFF2-40B4-BE49-F238E27FC236}">
                <a16:creationId xmlns:a16="http://schemas.microsoft.com/office/drawing/2014/main" id="{C46F1BBE-1D35-0E97-B656-DCE68B6CBD83}"/>
              </a:ext>
            </a:extLst>
          </p:cNvPr>
          <p:cNvPicPr>
            <a:picLocks noChangeAspect="1"/>
          </p:cNvPicPr>
          <p:nvPr/>
        </p:nvPicPr>
        <p:blipFill>
          <a:blip r:embed="rId3"/>
          <a:stretch>
            <a:fillRect/>
          </a:stretch>
        </p:blipFill>
        <p:spPr>
          <a:xfrm>
            <a:off x="2405442" y="1714750"/>
            <a:ext cx="2883197" cy="3169316"/>
          </a:xfrm>
          <a:prstGeom prst="rect">
            <a:avLst/>
          </a:prstGeom>
          <a:ln>
            <a:noFill/>
          </a:ln>
          <a:effectLst>
            <a:outerShdw blurRad="25400" dist="139700" dir="2700000" sx="103000" sy="103000" algn="tl" rotWithShape="0">
              <a:schemeClr val="tx1">
                <a:lumMod val="50000"/>
                <a:lumOff val="50000"/>
                <a:alpha val="21000"/>
              </a:schemeClr>
            </a:outerShdw>
          </a:effectLst>
        </p:spPr>
      </p:pic>
      <p:pic>
        <p:nvPicPr>
          <p:cNvPr id="18" name="Imagen 17" descr="Imagen que contiene tabla, refrigerador, puesto&#10;&#10;Descripción generada automáticamente">
            <a:extLst>
              <a:ext uri="{FF2B5EF4-FFF2-40B4-BE49-F238E27FC236}">
                <a16:creationId xmlns:a16="http://schemas.microsoft.com/office/drawing/2014/main" id="{7D009E13-0A58-81C2-5F91-58FFB274B5A9}"/>
              </a:ext>
            </a:extLst>
          </p:cNvPr>
          <p:cNvPicPr>
            <a:picLocks noChangeAspect="1"/>
          </p:cNvPicPr>
          <p:nvPr/>
        </p:nvPicPr>
        <p:blipFill>
          <a:blip r:embed="rId4"/>
          <a:stretch>
            <a:fillRect/>
          </a:stretch>
        </p:blipFill>
        <p:spPr>
          <a:xfrm rot="17965925">
            <a:off x="9359473" y="1809804"/>
            <a:ext cx="1827498" cy="2795529"/>
          </a:xfrm>
          <a:prstGeom prst="rect">
            <a:avLst/>
          </a:prstGeom>
          <a:ln>
            <a:noFill/>
          </a:ln>
          <a:effectLst>
            <a:outerShdw blurRad="25400" dist="88900" dir="2700000" sx="103000" sy="103000" algn="tl" rotWithShape="0">
              <a:schemeClr val="tx1">
                <a:lumMod val="50000"/>
                <a:lumOff val="50000"/>
                <a:alpha val="21000"/>
              </a:schemeClr>
            </a:outerShdw>
          </a:effectLst>
        </p:spPr>
      </p:pic>
      <p:pic>
        <p:nvPicPr>
          <p:cNvPr id="22" name="Imagen 21" descr="Dibujo en blanco y negro&#10;&#10;Descripción generada automáticamente con confianza baja">
            <a:extLst>
              <a:ext uri="{FF2B5EF4-FFF2-40B4-BE49-F238E27FC236}">
                <a16:creationId xmlns:a16="http://schemas.microsoft.com/office/drawing/2014/main" id="{53C25F54-1DD7-09A5-71DD-B52A14EFDB9D}"/>
              </a:ext>
            </a:extLst>
          </p:cNvPr>
          <p:cNvPicPr>
            <a:picLocks noChangeAspect="1"/>
          </p:cNvPicPr>
          <p:nvPr/>
        </p:nvPicPr>
        <p:blipFill rotWithShape="1">
          <a:blip r:embed="rId5"/>
          <a:srcRect l="55492"/>
          <a:stretch/>
        </p:blipFill>
        <p:spPr>
          <a:xfrm>
            <a:off x="379745" y="867720"/>
            <a:ext cx="578261" cy="514010"/>
          </a:xfrm>
          <a:prstGeom prst="rect">
            <a:avLst/>
          </a:prstGeom>
        </p:spPr>
      </p:pic>
      <p:sp>
        <p:nvSpPr>
          <p:cNvPr id="26" name="CuadroTexto 25">
            <a:extLst>
              <a:ext uri="{FF2B5EF4-FFF2-40B4-BE49-F238E27FC236}">
                <a16:creationId xmlns:a16="http://schemas.microsoft.com/office/drawing/2014/main" id="{9259D50B-45DF-80F0-1861-182A04B515B0}"/>
              </a:ext>
            </a:extLst>
          </p:cNvPr>
          <p:cNvSpPr txBox="1"/>
          <p:nvPr/>
        </p:nvSpPr>
        <p:spPr>
          <a:xfrm>
            <a:off x="5379923" y="2422739"/>
            <a:ext cx="478154" cy="1569660"/>
          </a:xfrm>
          <a:prstGeom prst="rect">
            <a:avLst/>
          </a:prstGeom>
          <a:noFill/>
        </p:spPr>
        <p:txBody>
          <a:bodyPr wrap="square">
            <a:spAutoFit/>
          </a:bodyPr>
          <a:lstStyle/>
          <a:p>
            <a:pPr algn="l"/>
            <a:r>
              <a:rPr lang="es-ES" sz="9600" dirty="0">
                <a:solidFill>
                  <a:srgbClr val="508CA0"/>
                </a:solidFill>
                <a:latin typeface="NHaasGroteskDSPro-55Rg"/>
              </a:rPr>
              <a:t>+</a:t>
            </a:r>
            <a:endParaRPr lang="es-AR" sz="9600" dirty="0">
              <a:solidFill>
                <a:srgbClr val="508CA0"/>
              </a:solidFill>
              <a:latin typeface="NHaasGroteskDSPro-55Rg"/>
            </a:endParaRPr>
          </a:p>
        </p:txBody>
      </p:sp>
      <p:pic>
        <p:nvPicPr>
          <p:cNvPr id="2" name="Imagen 1" descr="Imagen que contiene tabla, refrigerador, puesto&#10;&#10;Descripción generada automáticamente">
            <a:extLst>
              <a:ext uri="{FF2B5EF4-FFF2-40B4-BE49-F238E27FC236}">
                <a16:creationId xmlns:a16="http://schemas.microsoft.com/office/drawing/2014/main" id="{58BE1CF8-9922-C201-5EB0-918937767B68}"/>
              </a:ext>
            </a:extLst>
          </p:cNvPr>
          <p:cNvPicPr>
            <a:picLocks noChangeAspect="1"/>
          </p:cNvPicPr>
          <p:nvPr/>
        </p:nvPicPr>
        <p:blipFill>
          <a:blip r:embed="rId4"/>
          <a:stretch>
            <a:fillRect/>
          </a:stretch>
        </p:blipFill>
        <p:spPr>
          <a:xfrm rot="17965925">
            <a:off x="8419373" y="1843490"/>
            <a:ext cx="1827498" cy="2795529"/>
          </a:xfrm>
          <a:prstGeom prst="rect">
            <a:avLst/>
          </a:prstGeom>
          <a:ln>
            <a:noFill/>
          </a:ln>
          <a:effectLst>
            <a:outerShdw blurRad="25400" dist="88900" dir="2700000" sx="103000" sy="103000" algn="tl" rotWithShape="0">
              <a:schemeClr val="tx1">
                <a:lumMod val="50000"/>
                <a:lumOff val="50000"/>
                <a:alpha val="21000"/>
              </a:schemeClr>
            </a:outerShdw>
          </a:effectLst>
        </p:spPr>
      </p:pic>
      <p:pic>
        <p:nvPicPr>
          <p:cNvPr id="3" name="Imagen 2" descr="Imagen que contiene tabla, refrigerador, puesto&#10;&#10;Descripción generada automáticamente">
            <a:extLst>
              <a:ext uri="{FF2B5EF4-FFF2-40B4-BE49-F238E27FC236}">
                <a16:creationId xmlns:a16="http://schemas.microsoft.com/office/drawing/2014/main" id="{2F2D4985-C113-7C83-2B55-4A80000B03DC}"/>
              </a:ext>
            </a:extLst>
          </p:cNvPr>
          <p:cNvPicPr>
            <a:picLocks noChangeAspect="1"/>
          </p:cNvPicPr>
          <p:nvPr/>
        </p:nvPicPr>
        <p:blipFill>
          <a:blip r:embed="rId4"/>
          <a:stretch>
            <a:fillRect/>
          </a:stretch>
        </p:blipFill>
        <p:spPr>
          <a:xfrm rot="17965925">
            <a:off x="7833988" y="2017796"/>
            <a:ext cx="1827498" cy="2795529"/>
          </a:xfrm>
          <a:prstGeom prst="rect">
            <a:avLst/>
          </a:prstGeom>
          <a:ln>
            <a:noFill/>
          </a:ln>
          <a:effectLst>
            <a:outerShdw blurRad="25400" dist="88900" dir="2700000" sx="103000" sy="103000" algn="tl" rotWithShape="0">
              <a:schemeClr val="tx1">
                <a:lumMod val="50000"/>
                <a:lumOff val="50000"/>
                <a:alpha val="21000"/>
              </a:schemeClr>
            </a:outerShdw>
          </a:effectLst>
        </p:spPr>
      </p:pic>
      <p:pic>
        <p:nvPicPr>
          <p:cNvPr id="6" name="Imagen 5" descr="Imagen que contiene tabla, refrigerador, puesto&#10;&#10;Descripción generada automáticamente">
            <a:extLst>
              <a:ext uri="{FF2B5EF4-FFF2-40B4-BE49-F238E27FC236}">
                <a16:creationId xmlns:a16="http://schemas.microsoft.com/office/drawing/2014/main" id="{B27A0076-CA63-43A8-168D-0C8E7B36FDAB}"/>
              </a:ext>
            </a:extLst>
          </p:cNvPr>
          <p:cNvPicPr>
            <a:picLocks noChangeAspect="1"/>
          </p:cNvPicPr>
          <p:nvPr/>
        </p:nvPicPr>
        <p:blipFill>
          <a:blip r:embed="rId4"/>
          <a:stretch>
            <a:fillRect/>
          </a:stretch>
        </p:blipFill>
        <p:spPr>
          <a:xfrm rot="17965925">
            <a:off x="6895357" y="2020955"/>
            <a:ext cx="1827498" cy="2795529"/>
          </a:xfrm>
          <a:prstGeom prst="rect">
            <a:avLst/>
          </a:prstGeom>
          <a:ln>
            <a:noFill/>
          </a:ln>
          <a:effectLst>
            <a:outerShdw blurRad="25400" dist="88900" dir="2700000" sx="103000" sy="103000" algn="tl" rotWithShape="0">
              <a:schemeClr val="tx1">
                <a:lumMod val="50000"/>
                <a:lumOff val="50000"/>
                <a:alpha val="21000"/>
              </a:schemeClr>
            </a:outerShdw>
          </a:effectLst>
        </p:spPr>
      </p:pic>
      <p:pic>
        <p:nvPicPr>
          <p:cNvPr id="9" name="Imagen 8" descr="Dibujo en blanco y negro&#10;&#10;Descripción generada automáticamente con confianza baja">
            <a:extLst>
              <a:ext uri="{FF2B5EF4-FFF2-40B4-BE49-F238E27FC236}">
                <a16:creationId xmlns:a16="http://schemas.microsoft.com/office/drawing/2014/main" id="{8689850D-6DFF-2CA5-C404-B13AEFB35BB7}"/>
              </a:ext>
            </a:extLst>
          </p:cNvPr>
          <p:cNvPicPr>
            <a:picLocks noChangeAspect="1"/>
          </p:cNvPicPr>
          <p:nvPr/>
        </p:nvPicPr>
        <p:blipFill rotWithShape="1">
          <a:blip r:embed="rId5"/>
          <a:srcRect l="55492"/>
          <a:stretch/>
        </p:blipFill>
        <p:spPr>
          <a:xfrm>
            <a:off x="389173" y="1358926"/>
            <a:ext cx="578261" cy="514010"/>
          </a:xfrm>
          <a:prstGeom prst="rect">
            <a:avLst/>
          </a:prstGeom>
        </p:spPr>
      </p:pic>
      <p:pic>
        <p:nvPicPr>
          <p:cNvPr id="10" name="Imagen 9" descr="Dibujo en blanco y negro&#10;&#10;Descripción generada automáticamente con confianza baja">
            <a:extLst>
              <a:ext uri="{FF2B5EF4-FFF2-40B4-BE49-F238E27FC236}">
                <a16:creationId xmlns:a16="http://schemas.microsoft.com/office/drawing/2014/main" id="{A1719523-AE6F-A0D6-DCBA-3A02C2F951B0}"/>
              </a:ext>
            </a:extLst>
          </p:cNvPr>
          <p:cNvPicPr>
            <a:picLocks noChangeAspect="1"/>
          </p:cNvPicPr>
          <p:nvPr/>
        </p:nvPicPr>
        <p:blipFill rotWithShape="1">
          <a:blip r:embed="rId5"/>
          <a:srcRect l="55492"/>
          <a:stretch/>
        </p:blipFill>
        <p:spPr>
          <a:xfrm>
            <a:off x="379744" y="1855123"/>
            <a:ext cx="578261" cy="514010"/>
          </a:xfrm>
          <a:prstGeom prst="rect">
            <a:avLst/>
          </a:prstGeom>
        </p:spPr>
      </p:pic>
      <p:pic>
        <p:nvPicPr>
          <p:cNvPr id="14" name="Imagen 13" descr="Dibujo en blanco y negro&#10;&#10;Descripción generada automáticamente con confianza baja">
            <a:extLst>
              <a:ext uri="{FF2B5EF4-FFF2-40B4-BE49-F238E27FC236}">
                <a16:creationId xmlns:a16="http://schemas.microsoft.com/office/drawing/2014/main" id="{3B792029-FC94-211E-D3F9-E964733719B6}"/>
              </a:ext>
            </a:extLst>
          </p:cNvPr>
          <p:cNvPicPr>
            <a:picLocks noChangeAspect="1"/>
          </p:cNvPicPr>
          <p:nvPr/>
        </p:nvPicPr>
        <p:blipFill rotWithShape="1">
          <a:blip r:embed="rId5"/>
          <a:srcRect l="55492"/>
          <a:stretch/>
        </p:blipFill>
        <p:spPr>
          <a:xfrm>
            <a:off x="481052" y="4644384"/>
            <a:ext cx="578261" cy="514010"/>
          </a:xfrm>
          <a:prstGeom prst="rect">
            <a:avLst/>
          </a:prstGeom>
        </p:spPr>
      </p:pic>
      <p:cxnSp>
        <p:nvCxnSpPr>
          <p:cNvPr id="16" name="Conector recto 15">
            <a:extLst>
              <a:ext uri="{FF2B5EF4-FFF2-40B4-BE49-F238E27FC236}">
                <a16:creationId xmlns:a16="http://schemas.microsoft.com/office/drawing/2014/main" id="{DA98B736-4A48-273C-3A91-D843C9BC90F3}"/>
              </a:ext>
            </a:extLst>
          </p:cNvPr>
          <p:cNvCxnSpPr>
            <a:cxnSpLocks/>
          </p:cNvCxnSpPr>
          <p:nvPr/>
        </p:nvCxnSpPr>
        <p:spPr>
          <a:xfrm>
            <a:off x="-19050" y="430295"/>
            <a:ext cx="319659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19" name="Rectangle 165">
            <a:extLst>
              <a:ext uri="{FF2B5EF4-FFF2-40B4-BE49-F238E27FC236}">
                <a16:creationId xmlns:a16="http://schemas.microsoft.com/office/drawing/2014/main" id="{CE142F4F-54F1-6135-3AD4-A730962070CA}"/>
              </a:ext>
            </a:extLst>
          </p:cNvPr>
          <p:cNvSpPr/>
          <p:nvPr/>
        </p:nvSpPr>
        <p:spPr>
          <a:xfrm>
            <a:off x="174926" y="63275"/>
            <a:ext cx="3672114"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chemeClr val="bg1">
                    <a:lumMod val="65000"/>
                  </a:schemeClr>
                </a:solidFill>
                <a:latin typeface="Arial" panose="020B0604020202020204" pitchFamily="34" charset="0"/>
                <a:cs typeface="Arial" panose="020B0604020202020204" pitchFamily="34" charset="0"/>
              </a:rPr>
              <a:t>PROMO INCORPORACIÓN</a:t>
            </a:r>
            <a:endParaRPr lang="en-US" sz="1600" b="1"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440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randombar(horizontal)">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8" grpId="0"/>
      <p:bldP spid="11" grpId="0"/>
      <p:bldP spid="2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D1DAAA27-B52D-FE9B-C945-E10661FB8EE4}"/>
              </a:ext>
            </a:extLst>
          </p:cNvPr>
          <p:cNvPicPr>
            <a:picLocks noChangeAspect="1"/>
          </p:cNvPicPr>
          <p:nvPr/>
        </p:nvPicPr>
        <p:blipFill rotWithShape="1">
          <a:blip r:embed="rId2"/>
          <a:srcRect b="11921"/>
          <a:stretch/>
        </p:blipFill>
        <p:spPr>
          <a:xfrm>
            <a:off x="7307903" y="7091"/>
            <a:ext cx="4807826" cy="4694857"/>
          </a:xfrm>
          <a:prstGeom prst="rect">
            <a:avLst/>
          </a:prstGeom>
        </p:spPr>
      </p:pic>
      <p:cxnSp>
        <p:nvCxnSpPr>
          <p:cNvPr id="4" name="Conector recto 3">
            <a:extLst>
              <a:ext uri="{FF2B5EF4-FFF2-40B4-BE49-F238E27FC236}">
                <a16:creationId xmlns:a16="http://schemas.microsoft.com/office/drawing/2014/main" id="{2E78A58F-A252-B11A-AE0A-D0784CF8F3C0}"/>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7" name="Conector recto 6">
            <a:extLst>
              <a:ext uri="{FF2B5EF4-FFF2-40B4-BE49-F238E27FC236}">
                <a16:creationId xmlns:a16="http://schemas.microsoft.com/office/drawing/2014/main" id="{04210489-FDE2-A414-B726-570747C16755}"/>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5" name="Picture 13">
            <a:extLst>
              <a:ext uri="{FF2B5EF4-FFF2-40B4-BE49-F238E27FC236}">
                <a16:creationId xmlns:a16="http://schemas.microsoft.com/office/drawing/2014/main" id="{AE9FB555-50B3-3ADD-8BB3-54D39D537A7E}"/>
              </a:ext>
            </a:extLst>
          </p:cNvPr>
          <p:cNvPicPr>
            <a:picLocks noChangeAspect="1"/>
          </p:cNvPicPr>
          <p:nvPr/>
        </p:nvPicPr>
        <p:blipFill>
          <a:blip r:embed="rId3"/>
          <a:stretch>
            <a:fillRect/>
          </a:stretch>
        </p:blipFill>
        <p:spPr>
          <a:xfrm>
            <a:off x="223206" y="6204864"/>
            <a:ext cx="700622" cy="508198"/>
          </a:xfrm>
          <a:prstGeom prst="rect">
            <a:avLst/>
          </a:prstGeom>
        </p:spPr>
      </p:pic>
      <p:sp>
        <p:nvSpPr>
          <p:cNvPr id="21" name="CuadroTexto 20">
            <a:extLst>
              <a:ext uri="{FF2B5EF4-FFF2-40B4-BE49-F238E27FC236}">
                <a16:creationId xmlns:a16="http://schemas.microsoft.com/office/drawing/2014/main" id="{5B962C89-08CF-C015-B5E5-8EEC6FF432D2}"/>
              </a:ext>
            </a:extLst>
          </p:cNvPr>
          <p:cNvSpPr txBox="1"/>
          <p:nvPr/>
        </p:nvSpPr>
        <p:spPr>
          <a:xfrm>
            <a:off x="285109" y="2197812"/>
            <a:ext cx="6280665" cy="830997"/>
          </a:xfrm>
          <a:prstGeom prst="rect">
            <a:avLst/>
          </a:prstGeom>
          <a:noFill/>
        </p:spPr>
        <p:txBody>
          <a:bodyPr wrap="square">
            <a:spAutoFit/>
          </a:bodyPr>
          <a:lstStyle/>
          <a:p>
            <a:pPr algn="l"/>
            <a:r>
              <a:rPr lang="es-ES" sz="2400" b="0" i="0" u="none" strike="noStrike" baseline="0" dirty="0" err="1">
                <a:solidFill>
                  <a:srgbClr val="9DBFCA"/>
                </a:solidFill>
                <a:latin typeface="NHaasGroteskDSPro-45Lt"/>
              </a:rPr>
              <a:t>Incorporate</a:t>
            </a:r>
            <a:r>
              <a:rPr lang="es-ES" sz="2400" b="0" i="0" u="none" strike="noStrike" baseline="0" dirty="0">
                <a:solidFill>
                  <a:srgbClr val="9DBFCA"/>
                </a:solidFill>
                <a:latin typeface="NHaasGroteskDSPro-45Lt"/>
              </a:rPr>
              <a:t> en período 3 y </a:t>
            </a:r>
            <a:r>
              <a:rPr lang="es-ES" sz="2400" b="0" i="0" u="none" strike="noStrike" baseline="0" dirty="0" err="1">
                <a:solidFill>
                  <a:srgbClr val="9DBFCA"/>
                </a:solidFill>
                <a:latin typeface="NHaasGroteskDSPro-45Lt"/>
              </a:rPr>
              <a:t>llevate</a:t>
            </a:r>
            <a:r>
              <a:rPr lang="es-ES" sz="2400" b="0" i="0" u="none" strike="noStrike" baseline="0" dirty="0">
                <a:solidFill>
                  <a:srgbClr val="9DBFCA"/>
                </a:solidFill>
                <a:latin typeface="NHaasGroteskDSPro-45Lt"/>
              </a:rPr>
              <a:t> sin cargo</a:t>
            </a:r>
          </a:p>
          <a:p>
            <a:pPr algn="l"/>
            <a:r>
              <a:rPr lang="es-ES" sz="2400" b="0" i="0" u="none" strike="noStrike" baseline="0" dirty="0">
                <a:solidFill>
                  <a:srgbClr val="9DBFCA"/>
                </a:solidFill>
                <a:latin typeface="NHaasGroteskDSPro-45Lt"/>
              </a:rPr>
              <a:t>el Kit de Negocio Básico.</a:t>
            </a:r>
          </a:p>
        </p:txBody>
      </p:sp>
      <p:sp>
        <p:nvSpPr>
          <p:cNvPr id="3" name="CuadroTexto 2">
            <a:extLst>
              <a:ext uri="{FF2B5EF4-FFF2-40B4-BE49-F238E27FC236}">
                <a16:creationId xmlns:a16="http://schemas.microsoft.com/office/drawing/2014/main" id="{C6D4EDEA-947B-C06D-9BAD-BDDEB175FD6D}"/>
              </a:ext>
            </a:extLst>
          </p:cNvPr>
          <p:cNvSpPr txBox="1"/>
          <p:nvPr/>
        </p:nvSpPr>
        <p:spPr>
          <a:xfrm>
            <a:off x="223206" y="803109"/>
            <a:ext cx="7465921" cy="1323439"/>
          </a:xfrm>
          <a:prstGeom prst="rect">
            <a:avLst/>
          </a:prstGeom>
          <a:noFill/>
        </p:spPr>
        <p:txBody>
          <a:bodyPr wrap="square">
            <a:spAutoFit/>
          </a:bodyPr>
          <a:lstStyle/>
          <a:p>
            <a:pPr algn="l"/>
            <a:r>
              <a:rPr lang="es-AR" sz="3600" b="0" i="0" u="none" strike="noStrike" baseline="0" dirty="0" err="1">
                <a:solidFill>
                  <a:srgbClr val="508CA0"/>
                </a:solidFill>
                <a:latin typeface="NHaasGroteskDSPro-55Rg"/>
              </a:rPr>
              <a:t>Aprovechá</a:t>
            </a:r>
            <a:r>
              <a:rPr lang="es-AR" sz="3600" b="0" i="0" u="none" strike="noStrike" baseline="0" dirty="0">
                <a:solidFill>
                  <a:srgbClr val="508CA0"/>
                </a:solidFill>
                <a:latin typeface="NHaasGroteskDSPro-55Rg"/>
              </a:rPr>
              <a:t> esta </a:t>
            </a:r>
            <a:r>
              <a:rPr lang="es-AR" sz="3600" b="0" i="0" u="none" strike="noStrike" baseline="0" dirty="0" err="1">
                <a:solidFill>
                  <a:srgbClr val="508CA0"/>
                </a:solidFill>
                <a:latin typeface="NHaasGroteskDSPro-55Rg"/>
              </a:rPr>
              <a:t>promo</a:t>
            </a:r>
            <a:r>
              <a:rPr lang="es-AR" sz="3600" b="0" i="0" u="none" strike="noStrike" baseline="0" dirty="0">
                <a:solidFill>
                  <a:srgbClr val="508CA0"/>
                </a:solidFill>
                <a:latin typeface="NHaasGroteskDSPro-55Rg"/>
              </a:rPr>
              <a:t> para</a:t>
            </a:r>
          </a:p>
          <a:p>
            <a:pPr algn="l"/>
            <a:r>
              <a:rPr lang="es-AR" sz="3600" b="0" i="0" u="none" strike="noStrike" baseline="0" dirty="0">
                <a:solidFill>
                  <a:srgbClr val="508CA0"/>
                </a:solidFill>
                <a:latin typeface="NHaasGroteskDSPro-55Rg"/>
              </a:rPr>
              <a:t>iniciar tu negocio </a:t>
            </a:r>
            <a:r>
              <a:rPr lang="es-AR" sz="4400" b="0" u="none" strike="noStrike" baseline="0" dirty="0">
                <a:solidFill>
                  <a:srgbClr val="508CA0"/>
                </a:solidFill>
                <a:latin typeface="FreightTextProBook-Italic" panose="02000606060000090004" pitchFamily="50" charset="0"/>
              </a:rPr>
              <a:t>independiente</a:t>
            </a:r>
            <a:endParaRPr lang="es-AR" sz="3600" dirty="0"/>
          </a:p>
        </p:txBody>
      </p:sp>
      <p:sp>
        <p:nvSpPr>
          <p:cNvPr id="9" name="CuadroTexto 8">
            <a:extLst>
              <a:ext uri="{FF2B5EF4-FFF2-40B4-BE49-F238E27FC236}">
                <a16:creationId xmlns:a16="http://schemas.microsoft.com/office/drawing/2014/main" id="{78EAA06C-3482-A199-4307-AF27F542DD84}"/>
              </a:ext>
            </a:extLst>
          </p:cNvPr>
          <p:cNvSpPr txBox="1"/>
          <p:nvPr/>
        </p:nvSpPr>
        <p:spPr>
          <a:xfrm>
            <a:off x="285109" y="3435930"/>
            <a:ext cx="6101860" cy="830997"/>
          </a:xfrm>
          <a:prstGeom prst="rect">
            <a:avLst/>
          </a:prstGeom>
          <a:noFill/>
        </p:spPr>
        <p:txBody>
          <a:bodyPr wrap="square">
            <a:spAutoFit/>
          </a:bodyPr>
          <a:lstStyle/>
          <a:p>
            <a:pPr algn="l"/>
            <a:r>
              <a:rPr lang="es-ES" sz="2400" b="0" i="0" u="none" strike="noStrike" baseline="0" dirty="0">
                <a:solidFill>
                  <a:srgbClr val="9DBFCA"/>
                </a:solidFill>
                <a:latin typeface="NHaasGroteskDSPro-45Lt"/>
              </a:rPr>
              <a:t>Además, te regalamos $6000 Just </a:t>
            </a:r>
            <a:r>
              <a:rPr lang="es-ES" sz="2400" b="0" i="0" u="none" strike="noStrike" baseline="0" dirty="0" err="1">
                <a:solidFill>
                  <a:srgbClr val="9DBFCA"/>
                </a:solidFill>
                <a:latin typeface="NHaasGroteskDSPro-45Lt"/>
              </a:rPr>
              <a:t>Coins</a:t>
            </a:r>
            <a:endParaRPr lang="es-ES" sz="2400" b="0" i="0" u="none" strike="noStrike" baseline="0" dirty="0">
              <a:solidFill>
                <a:srgbClr val="9DBFCA"/>
              </a:solidFill>
              <a:latin typeface="NHaasGroteskDSPro-45Lt"/>
            </a:endParaRPr>
          </a:p>
          <a:p>
            <a:pPr algn="l"/>
            <a:r>
              <a:rPr lang="es-AR" sz="2400" b="0" i="0" u="none" strike="noStrike" baseline="0" dirty="0">
                <a:solidFill>
                  <a:srgbClr val="9DBFCA"/>
                </a:solidFill>
                <a:latin typeface="NHaasGroteskDSPro-45Lt"/>
              </a:rPr>
              <a:t>para usar durante P</a:t>
            </a:r>
            <a:r>
              <a:rPr lang="es-AR" sz="2400" dirty="0">
                <a:solidFill>
                  <a:srgbClr val="9DBFCA"/>
                </a:solidFill>
                <a:latin typeface="NHaasGroteskDSPro-45Lt"/>
              </a:rPr>
              <a:t>eríodo </a:t>
            </a:r>
            <a:r>
              <a:rPr lang="es-AR" sz="2400" b="0" i="0" u="none" strike="noStrike" baseline="0" dirty="0">
                <a:solidFill>
                  <a:srgbClr val="9DBFCA"/>
                </a:solidFill>
                <a:latin typeface="NHaasGroteskDSPro-45Lt"/>
              </a:rPr>
              <a:t>3.</a:t>
            </a:r>
            <a:endParaRPr lang="es-ES" sz="3200" b="0" i="0" u="none" strike="noStrike" baseline="0" dirty="0">
              <a:solidFill>
                <a:srgbClr val="B5C093"/>
              </a:solidFill>
              <a:latin typeface="NHaasGroteskDSPro-45Lt"/>
            </a:endParaRPr>
          </a:p>
        </p:txBody>
      </p:sp>
      <p:pic>
        <p:nvPicPr>
          <p:cNvPr id="22" name="Imagen 21">
            <a:extLst>
              <a:ext uri="{FF2B5EF4-FFF2-40B4-BE49-F238E27FC236}">
                <a16:creationId xmlns:a16="http://schemas.microsoft.com/office/drawing/2014/main" id="{3F198685-91E5-FE87-AEC9-B82635A7B542}"/>
              </a:ext>
            </a:extLst>
          </p:cNvPr>
          <p:cNvPicPr>
            <a:picLocks noChangeAspect="1"/>
          </p:cNvPicPr>
          <p:nvPr/>
        </p:nvPicPr>
        <p:blipFill>
          <a:blip r:embed="rId4"/>
          <a:stretch>
            <a:fillRect/>
          </a:stretch>
        </p:blipFill>
        <p:spPr>
          <a:xfrm>
            <a:off x="7810523" y="5426754"/>
            <a:ext cx="3879318" cy="495690"/>
          </a:xfrm>
          <a:prstGeom prst="rect">
            <a:avLst/>
          </a:prstGeom>
        </p:spPr>
      </p:pic>
      <p:sp>
        <p:nvSpPr>
          <p:cNvPr id="2" name="CuadroTexto 1">
            <a:extLst>
              <a:ext uri="{FF2B5EF4-FFF2-40B4-BE49-F238E27FC236}">
                <a16:creationId xmlns:a16="http://schemas.microsoft.com/office/drawing/2014/main" id="{CBE096F1-2177-E03A-1C75-021903EBCE3E}"/>
              </a:ext>
            </a:extLst>
          </p:cNvPr>
          <p:cNvSpPr txBox="1"/>
          <p:nvPr/>
        </p:nvSpPr>
        <p:spPr>
          <a:xfrm>
            <a:off x="8014996" y="4579495"/>
            <a:ext cx="2979910" cy="584775"/>
          </a:xfrm>
          <a:custGeom>
            <a:avLst/>
            <a:gdLst>
              <a:gd name="connsiteX0" fmla="*/ 0 w 2979910"/>
              <a:gd name="connsiteY0" fmla="*/ 0 h 584775"/>
              <a:gd name="connsiteX1" fmla="*/ 2979910 w 2979910"/>
              <a:gd name="connsiteY1" fmla="*/ 0 h 584775"/>
              <a:gd name="connsiteX2" fmla="*/ 2979910 w 2979910"/>
              <a:gd name="connsiteY2" fmla="*/ 584775 h 584775"/>
              <a:gd name="connsiteX3" fmla="*/ 0 w 2979910"/>
              <a:gd name="connsiteY3" fmla="*/ 584775 h 584775"/>
              <a:gd name="connsiteX4" fmla="*/ 0 w 2979910"/>
              <a:gd name="connsiteY4" fmla="*/ 0 h 58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9910" h="584775" extrusionOk="0">
                <a:moveTo>
                  <a:pt x="0" y="0"/>
                </a:moveTo>
                <a:cubicBezTo>
                  <a:pt x="382373" y="128402"/>
                  <a:pt x="1569969" y="-121369"/>
                  <a:pt x="2979910" y="0"/>
                </a:cubicBezTo>
                <a:cubicBezTo>
                  <a:pt x="2963328" y="159656"/>
                  <a:pt x="2983399" y="303286"/>
                  <a:pt x="2979910" y="584775"/>
                </a:cubicBezTo>
                <a:cubicBezTo>
                  <a:pt x="2582071" y="433225"/>
                  <a:pt x="691705" y="692253"/>
                  <a:pt x="0" y="584775"/>
                </a:cubicBezTo>
                <a:cubicBezTo>
                  <a:pt x="21223" y="349832"/>
                  <a:pt x="-11298" y="201173"/>
                  <a:pt x="0" y="0"/>
                </a:cubicBezTo>
                <a:close/>
              </a:path>
            </a:pathLst>
          </a:custGeom>
          <a:noFill/>
          <a:ln>
            <a:solidFill>
              <a:schemeClr val="accent1">
                <a:lumMod val="40000"/>
                <a:lumOff val="60000"/>
              </a:schemeClr>
            </a:solidFill>
            <a:extLst>
              <a:ext uri="{C807C97D-BFC1-408E-A445-0C87EB9F89A2}">
                <ask:lineSketchStyleProps xmlns:ask="http://schemas.microsoft.com/office/drawing/2018/sketchyshapes" sd="274497425">
                  <a:prstGeom prst="rect">
                    <a:avLst/>
                  </a:prstGeom>
                  <ask:type>
                    <ask:lineSketchCurved/>
                  </ask:type>
                </ask:lineSketchStyleProps>
              </a:ext>
            </a:extLst>
          </a:ln>
        </p:spPr>
        <p:txBody>
          <a:bodyPr wrap="square">
            <a:spAutoFit/>
          </a:bodyPr>
          <a:lstStyle/>
          <a:p>
            <a:pPr algn="l"/>
            <a:r>
              <a:rPr lang="es-ES" sz="1600" b="0" i="0" u="none" strike="noStrike" baseline="0" dirty="0">
                <a:solidFill>
                  <a:schemeClr val="bg1">
                    <a:lumMod val="50000"/>
                  </a:schemeClr>
                </a:solidFill>
                <a:latin typeface="NHaasGroteskDSPro-45Lt"/>
              </a:rPr>
              <a:t>* Con</a:t>
            </a:r>
            <a:r>
              <a:rPr lang="es-ES" sz="1600" b="0" i="0" u="none" strike="noStrike" dirty="0">
                <a:solidFill>
                  <a:schemeClr val="bg1">
                    <a:lumMod val="50000"/>
                  </a:schemeClr>
                </a:solidFill>
                <a:latin typeface="NHaasGroteskDSPro-45Lt"/>
              </a:rPr>
              <a:t> pedido mínimo de $</a:t>
            </a:r>
            <a:r>
              <a:rPr lang="es-ES" sz="1600" dirty="0">
                <a:solidFill>
                  <a:schemeClr val="bg1">
                    <a:lumMod val="50000"/>
                  </a:schemeClr>
                </a:solidFill>
                <a:latin typeface="NHaasGroteskDSPro-45Lt"/>
              </a:rPr>
              <a:t>4</a:t>
            </a:r>
            <a:r>
              <a:rPr lang="es-ES" sz="1600" b="0" i="0" u="none" strike="noStrike" dirty="0">
                <a:solidFill>
                  <a:schemeClr val="bg1">
                    <a:lumMod val="50000"/>
                  </a:schemeClr>
                </a:solidFill>
                <a:latin typeface="NHaasGroteskDSPro-45Lt"/>
              </a:rPr>
              <a:t>0.000  o más al solicitar el kit</a:t>
            </a:r>
            <a:endParaRPr lang="es-ES" sz="2000" b="0" i="0" u="none" strike="noStrike" baseline="0" dirty="0">
              <a:solidFill>
                <a:schemeClr val="bg1">
                  <a:lumMod val="50000"/>
                </a:schemeClr>
              </a:solidFill>
              <a:latin typeface="NHaasGroteskDSPro-45Lt"/>
            </a:endParaRPr>
          </a:p>
        </p:txBody>
      </p:sp>
      <p:pic>
        <p:nvPicPr>
          <p:cNvPr id="8" name="Imagen 7">
            <a:extLst>
              <a:ext uri="{FF2B5EF4-FFF2-40B4-BE49-F238E27FC236}">
                <a16:creationId xmlns:a16="http://schemas.microsoft.com/office/drawing/2014/main" id="{81E2654D-27F2-8624-DEB6-449AE06EEDD7}"/>
              </a:ext>
            </a:extLst>
          </p:cNvPr>
          <p:cNvPicPr>
            <a:picLocks noChangeAspect="1"/>
          </p:cNvPicPr>
          <p:nvPr/>
        </p:nvPicPr>
        <p:blipFill>
          <a:blip r:embed="rId5"/>
          <a:stretch>
            <a:fillRect/>
          </a:stretch>
        </p:blipFill>
        <p:spPr>
          <a:xfrm>
            <a:off x="5321024" y="3110451"/>
            <a:ext cx="2489499" cy="2575693"/>
          </a:xfrm>
          <a:prstGeom prst="rect">
            <a:avLst/>
          </a:prstGeom>
        </p:spPr>
      </p:pic>
      <p:sp>
        <p:nvSpPr>
          <p:cNvPr id="20" name="CuadroTexto 19">
            <a:extLst>
              <a:ext uri="{FF2B5EF4-FFF2-40B4-BE49-F238E27FC236}">
                <a16:creationId xmlns:a16="http://schemas.microsoft.com/office/drawing/2014/main" id="{A599FF76-9E6D-EC82-C144-79BB5B83B52E}"/>
              </a:ext>
            </a:extLst>
          </p:cNvPr>
          <p:cNvSpPr txBox="1"/>
          <p:nvPr/>
        </p:nvSpPr>
        <p:spPr>
          <a:xfrm>
            <a:off x="1162753" y="6170422"/>
            <a:ext cx="11029237" cy="577081"/>
          </a:xfrm>
          <a:prstGeom prst="rect">
            <a:avLst/>
          </a:prstGeom>
          <a:noFill/>
        </p:spPr>
        <p:txBody>
          <a:bodyPr wrap="square">
            <a:spAutoFit/>
          </a:bodyPr>
          <a:lstStyle/>
          <a:p>
            <a:pPr algn="just"/>
            <a:r>
              <a:rPr lang="es-ES" sz="1050" dirty="0">
                <a:solidFill>
                  <a:srgbClr val="7F7F7F"/>
                </a:solidFill>
                <a:latin typeface="Arial" panose="020B0604020202020204" pitchFamily="34" charset="0"/>
                <a:cs typeface="Arial" panose="020B0604020202020204" pitchFamily="34" charset="0"/>
              </a:rPr>
              <a:t>Aquella persona que se incorpore como consultor/a Just durante Período 3 podrá acceder al Kit de Negocio Básico sin cargo, siempre y cuando realice un pedido de $40.000 en su semana de inicio. Además recibirá $6000 Just </a:t>
            </a:r>
            <a:r>
              <a:rPr lang="es-ES" sz="1050" dirty="0" err="1">
                <a:solidFill>
                  <a:srgbClr val="7F7F7F"/>
                </a:solidFill>
                <a:latin typeface="Arial" panose="020B0604020202020204" pitchFamily="34" charset="0"/>
                <a:cs typeface="Arial" panose="020B0604020202020204" pitchFamily="34" charset="0"/>
              </a:rPr>
              <a:t>Coins</a:t>
            </a:r>
            <a:r>
              <a:rPr lang="es-ES" sz="1050" dirty="0">
                <a:solidFill>
                  <a:srgbClr val="7F7F7F"/>
                </a:solidFill>
                <a:latin typeface="Arial" panose="020B0604020202020204" pitchFamily="34" charset="0"/>
                <a:cs typeface="Arial" panose="020B0604020202020204" pitchFamily="34" charset="0"/>
              </a:rPr>
              <a:t> para utilizar durante P3. Los Just </a:t>
            </a:r>
            <a:r>
              <a:rPr lang="es-ES" sz="1050" dirty="0" err="1">
                <a:solidFill>
                  <a:srgbClr val="7F7F7F"/>
                </a:solidFill>
                <a:latin typeface="Arial" panose="020B0604020202020204" pitchFamily="34" charset="0"/>
                <a:cs typeface="Arial" panose="020B0604020202020204" pitchFamily="34" charset="0"/>
              </a:rPr>
              <a:t>Coins</a:t>
            </a:r>
            <a:r>
              <a:rPr lang="es-ES" sz="1050" dirty="0">
                <a:solidFill>
                  <a:srgbClr val="7F7F7F"/>
                </a:solidFill>
                <a:latin typeface="Arial" panose="020B0604020202020204" pitchFamily="34" charset="0"/>
                <a:cs typeface="Arial" panose="020B0604020202020204" pitchFamily="34" charset="0"/>
              </a:rPr>
              <a:t> se acreditarán al cierre de la semana de ingreso. Los ingresos de S4 tendrán posibilidad</a:t>
            </a:r>
          </a:p>
          <a:p>
            <a:pPr algn="just"/>
            <a:r>
              <a:rPr lang="es-ES" sz="1050" dirty="0">
                <a:solidFill>
                  <a:srgbClr val="7F7F7F"/>
                </a:solidFill>
                <a:latin typeface="Arial" panose="020B0604020202020204" pitchFamily="34" charset="0"/>
                <a:cs typeface="Arial" panose="020B0604020202020204" pitchFamily="34" charset="0"/>
              </a:rPr>
              <a:t>de usarlos hasta S1 de P4. Participan las reincorporaciones de más de dos años.</a:t>
            </a:r>
            <a:endParaRPr lang="es-AR" sz="1050" dirty="0">
              <a:solidFill>
                <a:srgbClr val="7F7F7F"/>
              </a:solidFill>
              <a:latin typeface="Arial" panose="020B0604020202020204" pitchFamily="34" charset="0"/>
              <a:cs typeface="Arial" panose="020B0604020202020204" pitchFamily="34" charset="0"/>
            </a:endParaRPr>
          </a:p>
        </p:txBody>
      </p:sp>
      <p:cxnSp>
        <p:nvCxnSpPr>
          <p:cNvPr id="10" name="Conector recto 9">
            <a:extLst>
              <a:ext uri="{FF2B5EF4-FFF2-40B4-BE49-F238E27FC236}">
                <a16:creationId xmlns:a16="http://schemas.microsoft.com/office/drawing/2014/main" id="{2300321D-13C6-0FF0-8BC3-5AE6C17A0A79}"/>
              </a:ext>
            </a:extLst>
          </p:cNvPr>
          <p:cNvCxnSpPr>
            <a:cxnSpLocks/>
          </p:cNvCxnSpPr>
          <p:nvPr/>
        </p:nvCxnSpPr>
        <p:spPr>
          <a:xfrm>
            <a:off x="-19050" y="430295"/>
            <a:ext cx="319659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12" name="Rectangle 165">
            <a:extLst>
              <a:ext uri="{FF2B5EF4-FFF2-40B4-BE49-F238E27FC236}">
                <a16:creationId xmlns:a16="http://schemas.microsoft.com/office/drawing/2014/main" id="{2CD25E55-4A9E-6376-97BB-D2760FDFED7E}"/>
              </a:ext>
            </a:extLst>
          </p:cNvPr>
          <p:cNvSpPr/>
          <p:nvPr/>
        </p:nvSpPr>
        <p:spPr>
          <a:xfrm>
            <a:off x="174926" y="63275"/>
            <a:ext cx="3672114"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chemeClr val="bg1">
                    <a:lumMod val="65000"/>
                  </a:schemeClr>
                </a:solidFill>
                <a:latin typeface="Arial" panose="020B0604020202020204" pitchFamily="34" charset="0"/>
                <a:cs typeface="Arial" panose="020B0604020202020204" pitchFamily="34" charset="0"/>
              </a:rPr>
              <a:t>PROMO INCORPORACIÓN</a:t>
            </a:r>
            <a:endParaRPr lang="en-US" sz="1600" b="1"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3167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anim calcmode="lin" valueType="num">
                                      <p:cBhvr>
                                        <p:cTn id="24" dur="1000" fill="hold"/>
                                        <p:tgtEl>
                                          <p:spTgt spid="2"/>
                                        </p:tgtEl>
                                        <p:attrNameLst>
                                          <p:attrName>style.rotation</p:attrName>
                                        </p:attrNameLst>
                                      </p:cBhvr>
                                      <p:tavLst>
                                        <p:tav tm="0">
                                          <p:val>
                                            <p:fltVal val="90"/>
                                          </p:val>
                                        </p:tav>
                                        <p:tav tm="100000">
                                          <p:val>
                                            <p:fltVal val="0"/>
                                          </p:val>
                                        </p:tav>
                                      </p:tavLst>
                                    </p:anim>
                                    <p:animEffect transition="in" filter="fade">
                                      <p:cBhvr>
                                        <p:cTn id="25" dur="1000"/>
                                        <p:tgtEl>
                                          <p:spTgt spid="2"/>
                                        </p:tgtEl>
                                      </p:cBhvr>
                                    </p:animEffect>
                                  </p:childTnLst>
                                </p:cTn>
                              </p:par>
                              <p:par>
                                <p:cTn id="26" presetID="31" presetClass="entr" presetSubtype="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1000" fill="hold"/>
                                        <p:tgtEl>
                                          <p:spTgt spid="22"/>
                                        </p:tgtEl>
                                        <p:attrNameLst>
                                          <p:attrName>ppt_w</p:attrName>
                                        </p:attrNameLst>
                                      </p:cBhvr>
                                      <p:tavLst>
                                        <p:tav tm="0">
                                          <p:val>
                                            <p:fltVal val="0"/>
                                          </p:val>
                                        </p:tav>
                                        <p:tav tm="100000">
                                          <p:val>
                                            <p:strVal val="#ppt_w"/>
                                          </p:val>
                                        </p:tav>
                                      </p:tavLst>
                                    </p:anim>
                                    <p:anim calcmode="lin" valueType="num">
                                      <p:cBhvr>
                                        <p:cTn id="29" dur="1000" fill="hold"/>
                                        <p:tgtEl>
                                          <p:spTgt spid="22"/>
                                        </p:tgtEl>
                                        <p:attrNameLst>
                                          <p:attrName>ppt_h</p:attrName>
                                        </p:attrNameLst>
                                      </p:cBhvr>
                                      <p:tavLst>
                                        <p:tav tm="0">
                                          <p:val>
                                            <p:fltVal val="0"/>
                                          </p:val>
                                        </p:tav>
                                        <p:tav tm="100000">
                                          <p:val>
                                            <p:strVal val="#ppt_h"/>
                                          </p:val>
                                        </p:tav>
                                      </p:tavLst>
                                    </p:anim>
                                    <p:anim calcmode="lin" valueType="num">
                                      <p:cBhvr>
                                        <p:cTn id="30" dur="1000" fill="hold"/>
                                        <p:tgtEl>
                                          <p:spTgt spid="22"/>
                                        </p:tgtEl>
                                        <p:attrNameLst>
                                          <p:attrName>style.rotation</p:attrName>
                                        </p:attrNameLst>
                                      </p:cBhvr>
                                      <p:tavLst>
                                        <p:tav tm="0">
                                          <p:val>
                                            <p:fltVal val="90"/>
                                          </p:val>
                                        </p:tav>
                                        <p:tav tm="100000">
                                          <p:val>
                                            <p:fltVal val="0"/>
                                          </p:val>
                                        </p:tav>
                                      </p:tavLst>
                                    </p:anim>
                                    <p:animEffect transition="in" filter="fade">
                                      <p:cBhvr>
                                        <p:cTn id="31" dur="10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p:bldP spid="9" grpId="0"/>
      <p:bldP spid="2" grpId="0" animBg="1"/>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Conector recto 3">
            <a:extLst>
              <a:ext uri="{FF2B5EF4-FFF2-40B4-BE49-F238E27FC236}">
                <a16:creationId xmlns:a16="http://schemas.microsoft.com/office/drawing/2014/main" id="{2E78A58F-A252-B11A-AE0A-D0784CF8F3C0}"/>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7" name="Conector recto 6">
            <a:extLst>
              <a:ext uri="{FF2B5EF4-FFF2-40B4-BE49-F238E27FC236}">
                <a16:creationId xmlns:a16="http://schemas.microsoft.com/office/drawing/2014/main" id="{04210489-FDE2-A414-B726-570747C16755}"/>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5" name="Picture 13">
            <a:extLst>
              <a:ext uri="{FF2B5EF4-FFF2-40B4-BE49-F238E27FC236}">
                <a16:creationId xmlns:a16="http://schemas.microsoft.com/office/drawing/2014/main" id="{AE9FB555-50B3-3ADD-8BB3-54D39D537A7E}"/>
              </a:ext>
            </a:extLst>
          </p:cNvPr>
          <p:cNvPicPr>
            <a:picLocks noChangeAspect="1"/>
          </p:cNvPicPr>
          <p:nvPr/>
        </p:nvPicPr>
        <p:blipFill>
          <a:blip r:embed="rId2"/>
          <a:stretch>
            <a:fillRect/>
          </a:stretch>
        </p:blipFill>
        <p:spPr>
          <a:xfrm>
            <a:off x="223206" y="6204864"/>
            <a:ext cx="700622" cy="508198"/>
          </a:xfrm>
          <a:prstGeom prst="rect">
            <a:avLst/>
          </a:prstGeom>
        </p:spPr>
      </p:pic>
      <p:sp>
        <p:nvSpPr>
          <p:cNvPr id="21" name="CuadroTexto 20">
            <a:extLst>
              <a:ext uri="{FF2B5EF4-FFF2-40B4-BE49-F238E27FC236}">
                <a16:creationId xmlns:a16="http://schemas.microsoft.com/office/drawing/2014/main" id="{5B962C89-08CF-C015-B5E5-8EEC6FF432D2}"/>
              </a:ext>
            </a:extLst>
          </p:cNvPr>
          <p:cNvSpPr txBox="1"/>
          <p:nvPr/>
        </p:nvSpPr>
        <p:spPr>
          <a:xfrm>
            <a:off x="652542" y="1339072"/>
            <a:ext cx="4455567" cy="3416320"/>
          </a:xfrm>
          <a:prstGeom prst="rect">
            <a:avLst/>
          </a:prstGeom>
          <a:noFill/>
        </p:spPr>
        <p:txBody>
          <a:bodyPr wrap="square">
            <a:spAutoFit/>
          </a:bodyPr>
          <a:lstStyle/>
          <a:p>
            <a:pPr algn="l"/>
            <a:r>
              <a:rPr lang="es-ES" sz="3600" b="0" u="none" strike="noStrike" baseline="0" dirty="0">
                <a:solidFill>
                  <a:srgbClr val="87B3C3"/>
                </a:solidFill>
                <a:latin typeface="FreightTextProBook-Italic" panose="02000606060000090004" pitchFamily="50" charset="0"/>
              </a:rPr>
              <a:t>Kit de Negocio Regular,</a:t>
            </a:r>
            <a:r>
              <a:rPr lang="es-ES" sz="3600" b="0" i="1" u="none" strike="noStrike" baseline="0" dirty="0">
                <a:solidFill>
                  <a:srgbClr val="87B3C3"/>
                </a:solidFill>
                <a:latin typeface="FreightTextProBook-Italic" panose="02000606060000090004" pitchFamily="50" charset="0"/>
              </a:rPr>
              <a:t> </a:t>
            </a:r>
            <a:r>
              <a:rPr lang="es-ES" sz="3600" b="0" i="0" u="none" strike="noStrike" baseline="0" dirty="0">
                <a:solidFill>
                  <a:srgbClr val="87B3C3"/>
                </a:solidFill>
                <a:latin typeface="FreightTextProBook-Regular" panose="02000603060000020004" pitchFamily="50" charset="0"/>
              </a:rPr>
              <a:t>con todos </a:t>
            </a:r>
            <a:r>
              <a:rPr lang="es-AR" sz="3600" b="0" i="0" u="none" strike="noStrike" baseline="0" dirty="0">
                <a:solidFill>
                  <a:srgbClr val="87B3C3"/>
                </a:solidFill>
                <a:latin typeface="FreightTextProBook-Regular" panose="02000603060000020004" pitchFamily="50" charset="0"/>
              </a:rPr>
              <a:t>los productos tamaño venta, </a:t>
            </a:r>
            <a:r>
              <a:rPr lang="es-ES" sz="3600" b="0" i="0" u="none" strike="noStrike" baseline="0" dirty="0">
                <a:solidFill>
                  <a:srgbClr val="87B3C3"/>
                </a:solidFill>
                <a:latin typeface="FreightTextProBook-Regular" panose="02000603060000020004" pitchFamily="50" charset="0"/>
              </a:rPr>
              <a:t>para que pruebes y demuestres</a:t>
            </a:r>
          </a:p>
          <a:p>
            <a:pPr algn="l"/>
            <a:r>
              <a:rPr lang="es-AR" sz="3600" b="0" i="0" u="none" strike="noStrike" baseline="0" dirty="0">
                <a:solidFill>
                  <a:srgbClr val="87B3C3"/>
                </a:solidFill>
                <a:latin typeface="FreightTextProBook-Regular" panose="02000603060000020004" pitchFamily="50" charset="0"/>
              </a:rPr>
              <a:t>a todos tus clientes!</a:t>
            </a:r>
            <a:endParaRPr lang="es-ES" sz="4400" b="0" i="0" u="none" strike="noStrike" baseline="0" dirty="0">
              <a:solidFill>
                <a:srgbClr val="87B3C3"/>
              </a:solidFill>
              <a:latin typeface="NHaasGroteskDSPro-45Lt"/>
            </a:endParaRPr>
          </a:p>
        </p:txBody>
      </p:sp>
      <p:pic>
        <p:nvPicPr>
          <p:cNvPr id="3" name="Imagen 2">
            <a:extLst>
              <a:ext uri="{FF2B5EF4-FFF2-40B4-BE49-F238E27FC236}">
                <a16:creationId xmlns:a16="http://schemas.microsoft.com/office/drawing/2014/main" id="{6E441750-F5F3-AD17-E1CA-48302CE82CFA}"/>
              </a:ext>
            </a:extLst>
          </p:cNvPr>
          <p:cNvPicPr>
            <a:picLocks noChangeAspect="1"/>
          </p:cNvPicPr>
          <p:nvPr/>
        </p:nvPicPr>
        <p:blipFill rotWithShape="1">
          <a:blip r:embed="rId3"/>
          <a:srcRect t="25247"/>
          <a:stretch/>
        </p:blipFill>
        <p:spPr>
          <a:xfrm>
            <a:off x="6553304" y="446611"/>
            <a:ext cx="4986154" cy="4747699"/>
          </a:xfrm>
          <a:prstGeom prst="rect">
            <a:avLst/>
          </a:prstGeom>
        </p:spPr>
      </p:pic>
      <p:pic>
        <p:nvPicPr>
          <p:cNvPr id="2" name="Imagen 1">
            <a:extLst>
              <a:ext uri="{FF2B5EF4-FFF2-40B4-BE49-F238E27FC236}">
                <a16:creationId xmlns:a16="http://schemas.microsoft.com/office/drawing/2014/main" id="{CB1DFA3D-013E-0491-568A-33F4D5B2E1A2}"/>
              </a:ext>
            </a:extLst>
          </p:cNvPr>
          <p:cNvPicPr>
            <a:picLocks noChangeAspect="1"/>
          </p:cNvPicPr>
          <p:nvPr/>
        </p:nvPicPr>
        <p:blipFill>
          <a:blip r:embed="rId4"/>
          <a:stretch>
            <a:fillRect/>
          </a:stretch>
        </p:blipFill>
        <p:spPr>
          <a:xfrm>
            <a:off x="7810523" y="5426754"/>
            <a:ext cx="3879318" cy="495690"/>
          </a:xfrm>
          <a:prstGeom prst="rect">
            <a:avLst/>
          </a:prstGeom>
        </p:spPr>
      </p:pic>
      <p:cxnSp>
        <p:nvCxnSpPr>
          <p:cNvPr id="8" name="Conector recto 7">
            <a:extLst>
              <a:ext uri="{FF2B5EF4-FFF2-40B4-BE49-F238E27FC236}">
                <a16:creationId xmlns:a16="http://schemas.microsoft.com/office/drawing/2014/main" id="{3A0C5EEE-DD18-CFF6-EE2B-ED23DC0BCE7A}"/>
              </a:ext>
            </a:extLst>
          </p:cNvPr>
          <p:cNvCxnSpPr>
            <a:cxnSpLocks/>
          </p:cNvCxnSpPr>
          <p:nvPr/>
        </p:nvCxnSpPr>
        <p:spPr>
          <a:xfrm>
            <a:off x="-19050" y="430295"/>
            <a:ext cx="319659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
        <p:nvSpPr>
          <p:cNvPr id="9" name="Rectangle 165">
            <a:extLst>
              <a:ext uri="{FF2B5EF4-FFF2-40B4-BE49-F238E27FC236}">
                <a16:creationId xmlns:a16="http://schemas.microsoft.com/office/drawing/2014/main" id="{C341982C-6D39-FC6E-E687-7B643CE75501}"/>
              </a:ext>
            </a:extLst>
          </p:cNvPr>
          <p:cNvSpPr/>
          <p:nvPr/>
        </p:nvSpPr>
        <p:spPr>
          <a:xfrm>
            <a:off x="174926" y="63275"/>
            <a:ext cx="3672114"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chemeClr val="bg1">
                    <a:lumMod val="65000"/>
                  </a:schemeClr>
                </a:solidFill>
                <a:latin typeface="Arial" panose="020B0604020202020204" pitchFamily="34" charset="0"/>
                <a:cs typeface="Arial" panose="020B0604020202020204" pitchFamily="34" charset="0"/>
              </a:rPr>
              <a:t>PROMO INCORPORACIÓN</a:t>
            </a:r>
            <a:endParaRPr lang="en-US" sz="1600" b="1"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1546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31"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fltVal val="0"/>
                                          </p:val>
                                        </p:tav>
                                        <p:tav tm="100000">
                                          <p:val>
                                            <p:strVal val="#ppt_w"/>
                                          </p:val>
                                        </p:tav>
                                      </p:tavLst>
                                    </p:anim>
                                    <p:anim calcmode="lin" valueType="num">
                                      <p:cBhvr>
                                        <p:cTn id="11" dur="1000" fill="hold"/>
                                        <p:tgtEl>
                                          <p:spTgt spid="2"/>
                                        </p:tgtEl>
                                        <p:attrNameLst>
                                          <p:attrName>ppt_h</p:attrName>
                                        </p:attrNameLst>
                                      </p:cBhvr>
                                      <p:tavLst>
                                        <p:tav tm="0">
                                          <p:val>
                                            <p:fltVal val="0"/>
                                          </p:val>
                                        </p:tav>
                                        <p:tav tm="100000">
                                          <p:val>
                                            <p:strVal val="#ppt_h"/>
                                          </p:val>
                                        </p:tav>
                                      </p:tavLst>
                                    </p:anim>
                                    <p:anim calcmode="lin" valueType="num">
                                      <p:cBhvr>
                                        <p:cTn id="12" dur="1000" fill="hold"/>
                                        <p:tgtEl>
                                          <p:spTgt spid="2"/>
                                        </p:tgtEl>
                                        <p:attrNameLst>
                                          <p:attrName>style.rotation</p:attrName>
                                        </p:attrNameLst>
                                      </p:cBhvr>
                                      <p:tavLst>
                                        <p:tav tm="0">
                                          <p:val>
                                            <p:fltVal val="90"/>
                                          </p:val>
                                        </p:tav>
                                        <p:tav tm="100000">
                                          <p:val>
                                            <p:fltVal val="0"/>
                                          </p:val>
                                        </p:tav>
                                      </p:tavLst>
                                    </p:anim>
                                    <p:animEffect transition="in" filter="fade">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FF5E1"/>
        </a:solidFill>
        <a:effectLst/>
      </p:bgPr>
    </p:bg>
    <p:spTree>
      <p:nvGrpSpPr>
        <p:cNvPr id="1" name=""/>
        <p:cNvGrpSpPr/>
        <p:nvPr/>
      </p:nvGrpSpPr>
      <p:grpSpPr>
        <a:xfrm>
          <a:off x="0" y="0"/>
          <a:ext cx="0" cy="0"/>
          <a:chOff x="0" y="0"/>
          <a:chExt cx="0" cy="0"/>
        </a:xfrm>
      </p:grpSpPr>
      <p:cxnSp>
        <p:nvCxnSpPr>
          <p:cNvPr id="4" name="Conector recto 3">
            <a:extLst>
              <a:ext uri="{FF2B5EF4-FFF2-40B4-BE49-F238E27FC236}">
                <a16:creationId xmlns:a16="http://schemas.microsoft.com/office/drawing/2014/main" id="{2E78A58F-A252-B11A-AE0A-D0784CF8F3C0}"/>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7" name="Conector recto 6">
            <a:extLst>
              <a:ext uri="{FF2B5EF4-FFF2-40B4-BE49-F238E27FC236}">
                <a16:creationId xmlns:a16="http://schemas.microsoft.com/office/drawing/2014/main" id="{04210489-FDE2-A414-B726-570747C16755}"/>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5" name="Picture 13">
            <a:extLst>
              <a:ext uri="{FF2B5EF4-FFF2-40B4-BE49-F238E27FC236}">
                <a16:creationId xmlns:a16="http://schemas.microsoft.com/office/drawing/2014/main" id="{AE9FB555-50B3-3ADD-8BB3-54D39D537A7E}"/>
              </a:ext>
            </a:extLst>
          </p:cNvPr>
          <p:cNvPicPr>
            <a:picLocks noChangeAspect="1"/>
          </p:cNvPicPr>
          <p:nvPr/>
        </p:nvPicPr>
        <p:blipFill>
          <a:blip r:embed="rId2"/>
          <a:stretch>
            <a:fillRect/>
          </a:stretch>
        </p:blipFill>
        <p:spPr>
          <a:xfrm>
            <a:off x="223206" y="6204864"/>
            <a:ext cx="700622" cy="508198"/>
          </a:xfrm>
          <a:prstGeom prst="rect">
            <a:avLst/>
          </a:prstGeom>
        </p:spPr>
      </p:pic>
      <p:sp>
        <p:nvSpPr>
          <p:cNvPr id="13" name="Rectangle 165">
            <a:extLst>
              <a:ext uri="{FF2B5EF4-FFF2-40B4-BE49-F238E27FC236}">
                <a16:creationId xmlns:a16="http://schemas.microsoft.com/office/drawing/2014/main" id="{CE142F4F-54F1-6135-3AD4-A730962070CA}"/>
              </a:ext>
            </a:extLst>
          </p:cNvPr>
          <p:cNvSpPr/>
          <p:nvPr/>
        </p:nvSpPr>
        <p:spPr>
          <a:xfrm>
            <a:off x="70805" y="44427"/>
            <a:ext cx="2771455" cy="3858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chemeClr val="bg1">
                    <a:lumMod val="65000"/>
                  </a:schemeClr>
                </a:solidFill>
                <a:latin typeface="Arial" panose="020B0604020202020204" pitchFamily="34" charset="0"/>
                <a:cs typeface="Arial" panose="020B0604020202020204" pitchFamily="34" charset="0"/>
              </a:rPr>
              <a:t>PROGRAMA ANFITRIONA</a:t>
            </a:r>
            <a:endParaRPr lang="en-US" sz="1600" b="1" dirty="0">
              <a:solidFill>
                <a:schemeClr val="bg1">
                  <a:lumMod val="65000"/>
                </a:schemeClr>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11B13170-EC9B-3B37-C6FB-51BF2216218A}"/>
              </a:ext>
            </a:extLst>
          </p:cNvPr>
          <p:cNvSpPr txBox="1"/>
          <p:nvPr/>
        </p:nvSpPr>
        <p:spPr>
          <a:xfrm>
            <a:off x="223205" y="655687"/>
            <a:ext cx="10016170" cy="769441"/>
          </a:xfrm>
          <a:prstGeom prst="rect">
            <a:avLst/>
          </a:prstGeom>
          <a:noFill/>
        </p:spPr>
        <p:txBody>
          <a:bodyPr wrap="square">
            <a:spAutoFit/>
          </a:bodyPr>
          <a:lstStyle/>
          <a:p>
            <a:pPr algn="l"/>
            <a:r>
              <a:rPr lang="es-AR" sz="4400" b="0" i="0" u="none" strike="noStrike" baseline="0" dirty="0">
                <a:solidFill>
                  <a:srgbClr val="9CAB6E"/>
                </a:solidFill>
                <a:latin typeface="NHaasGroteskDSPro-45Lt"/>
              </a:rPr>
              <a:t>Encuentros para </a:t>
            </a:r>
            <a:r>
              <a:rPr lang="es-AR" sz="4400" dirty="0">
                <a:solidFill>
                  <a:srgbClr val="9BAA6E"/>
                </a:solidFill>
                <a:latin typeface="FreightTextProBook-Italic" panose="02000606060000090004" pitchFamily="50" charset="0"/>
              </a:rPr>
              <a:t>compartir y conectar</a:t>
            </a:r>
          </a:p>
        </p:txBody>
      </p:sp>
      <p:pic>
        <p:nvPicPr>
          <p:cNvPr id="12" name="Imagen 11">
            <a:extLst>
              <a:ext uri="{FF2B5EF4-FFF2-40B4-BE49-F238E27FC236}">
                <a16:creationId xmlns:a16="http://schemas.microsoft.com/office/drawing/2014/main" id="{E8FD2D21-7C52-1DC8-45C9-3AC5DE8D024A}"/>
              </a:ext>
            </a:extLst>
          </p:cNvPr>
          <p:cNvPicPr>
            <a:picLocks noChangeAspect="1"/>
          </p:cNvPicPr>
          <p:nvPr/>
        </p:nvPicPr>
        <p:blipFill rotWithShape="1">
          <a:blip r:embed="rId3"/>
          <a:srcRect r="19167"/>
          <a:stretch/>
        </p:blipFill>
        <p:spPr>
          <a:xfrm>
            <a:off x="16925" y="2147217"/>
            <a:ext cx="4619258" cy="3687651"/>
          </a:xfrm>
          <a:prstGeom prst="round2DiagRect">
            <a:avLst>
              <a:gd name="adj1" fmla="val 6335"/>
              <a:gd name="adj2" fmla="val 5424"/>
            </a:avLst>
          </a:prstGeom>
          <a:ln w="88900" cap="sq">
            <a:noFill/>
            <a:miter lim="800000"/>
          </a:ln>
          <a:effectLst/>
        </p:spPr>
      </p:pic>
      <p:pic>
        <p:nvPicPr>
          <p:cNvPr id="17" name="Imagen 16">
            <a:extLst>
              <a:ext uri="{FF2B5EF4-FFF2-40B4-BE49-F238E27FC236}">
                <a16:creationId xmlns:a16="http://schemas.microsoft.com/office/drawing/2014/main" id="{FFD0DF60-E1EE-3177-E816-5B21111C2F30}"/>
              </a:ext>
            </a:extLst>
          </p:cNvPr>
          <p:cNvPicPr>
            <a:picLocks noChangeAspect="1"/>
          </p:cNvPicPr>
          <p:nvPr/>
        </p:nvPicPr>
        <p:blipFill>
          <a:blip r:embed="rId4"/>
          <a:stretch>
            <a:fillRect/>
          </a:stretch>
        </p:blipFill>
        <p:spPr>
          <a:xfrm>
            <a:off x="4762139" y="2046866"/>
            <a:ext cx="2415537" cy="3788002"/>
          </a:xfrm>
          <a:prstGeom prst="rect">
            <a:avLst/>
          </a:prstGeom>
        </p:spPr>
      </p:pic>
      <p:pic>
        <p:nvPicPr>
          <p:cNvPr id="19" name="Imagen 18">
            <a:extLst>
              <a:ext uri="{FF2B5EF4-FFF2-40B4-BE49-F238E27FC236}">
                <a16:creationId xmlns:a16="http://schemas.microsoft.com/office/drawing/2014/main" id="{99C92691-9A32-E3A7-7F08-B09767105278}"/>
              </a:ext>
            </a:extLst>
          </p:cNvPr>
          <p:cNvPicPr>
            <a:picLocks noChangeAspect="1"/>
          </p:cNvPicPr>
          <p:nvPr/>
        </p:nvPicPr>
        <p:blipFill>
          <a:blip r:embed="rId5"/>
          <a:stretch>
            <a:fillRect/>
          </a:stretch>
        </p:blipFill>
        <p:spPr>
          <a:xfrm>
            <a:off x="7191377" y="2075158"/>
            <a:ext cx="2427892" cy="3731417"/>
          </a:xfrm>
          <a:prstGeom prst="rect">
            <a:avLst/>
          </a:prstGeom>
        </p:spPr>
      </p:pic>
      <p:pic>
        <p:nvPicPr>
          <p:cNvPr id="21" name="Imagen 20">
            <a:extLst>
              <a:ext uri="{FF2B5EF4-FFF2-40B4-BE49-F238E27FC236}">
                <a16:creationId xmlns:a16="http://schemas.microsoft.com/office/drawing/2014/main" id="{9F68BB93-CF49-91A0-9DEE-AF71A7BAEF69}"/>
              </a:ext>
            </a:extLst>
          </p:cNvPr>
          <p:cNvPicPr>
            <a:picLocks noChangeAspect="1"/>
          </p:cNvPicPr>
          <p:nvPr/>
        </p:nvPicPr>
        <p:blipFill>
          <a:blip r:embed="rId6"/>
          <a:stretch>
            <a:fillRect/>
          </a:stretch>
        </p:blipFill>
        <p:spPr>
          <a:xfrm>
            <a:off x="9685944" y="2075157"/>
            <a:ext cx="2415537" cy="3731417"/>
          </a:xfrm>
          <a:prstGeom prst="rect">
            <a:avLst/>
          </a:prstGeom>
        </p:spPr>
      </p:pic>
      <p:sp>
        <p:nvSpPr>
          <p:cNvPr id="23" name="CuadroTexto 22">
            <a:extLst>
              <a:ext uri="{FF2B5EF4-FFF2-40B4-BE49-F238E27FC236}">
                <a16:creationId xmlns:a16="http://schemas.microsoft.com/office/drawing/2014/main" id="{3703D475-4FC1-E459-FC91-FA11ED1CE127}"/>
              </a:ext>
            </a:extLst>
          </p:cNvPr>
          <p:cNvSpPr txBox="1"/>
          <p:nvPr/>
        </p:nvSpPr>
        <p:spPr>
          <a:xfrm>
            <a:off x="223206" y="1384252"/>
            <a:ext cx="8073069" cy="584775"/>
          </a:xfrm>
          <a:prstGeom prst="rect">
            <a:avLst/>
          </a:prstGeom>
          <a:noFill/>
        </p:spPr>
        <p:txBody>
          <a:bodyPr wrap="square">
            <a:spAutoFit/>
          </a:bodyPr>
          <a:lstStyle/>
          <a:p>
            <a:r>
              <a:rPr lang="es-ES" sz="3200" b="0" i="0" u="none" strike="noStrike" baseline="0" dirty="0">
                <a:solidFill>
                  <a:srgbClr val="C9D39B"/>
                </a:solidFill>
                <a:latin typeface="NHaasGroteskDSPro-45Lt"/>
              </a:rPr>
              <a:t>Si </a:t>
            </a:r>
            <a:r>
              <a:rPr lang="es-ES" sz="3200" b="0" i="0" u="none" strike="noStrike" baseline="0" dirty="0" err="1">
                <a:solidFill>
                  <a:srgbClr val="C9D39B"/>
                </a:solidFill>
                <a:latin typeface="NHaasGroteskDSPro-45Lt"/>
              </a:rPr>
              <a:t>sos</a:t>
            </a:r>
            <a:r>
              <a:rPr lang="es-ES" sz="3200" b="0" i="0" u="none" strike="noStrike" baseline="0" dirty="0">
                <a:solidFill>
                  <a:srgbClr val="C9D39B"/>
                </a:solidFill>
                <a:latin typeface="NHaasGroteskDSPro-45Lt"/>
              </a:rPr>
              <a:t> Anfitriona </a:t>
            </a:r>
            <a:r>
              <a:rPr lang="es-ES" sz="3200" b="0" i="0" u="none" strike="noStrike" baseline="0" dirty="0" err="1">
                <a:solidFill>
                  <a:srgbClr val="C9D39B"/>
                </a:solidFill>
                <a:latin typeface="NHaasGroteskDSPro-45Lt"/>
              </a:rPr>
              <a:t>podés</a:t>
            </a:r>
            <a:r>
              <a:rPr lang="es-ES" sz="3200" b="0" i="0" u="none" strike="noStrike" baseline="0" dirty="0">
                <a:solidFill>
                  <a:srgbClr val="C9D39B"/>
                </a:solidFill>
                <a:latin typeface="NHaasGroteskDSPro-45Lt"/>
              </a:rPr>
              <a:t> llevarte tu favorito Just</a:t>
            </a:r>
            <a:endParaRPr lang="es-AR" sz="3200" dirty="0"/>
          </a:p>
        </p:txBody>
      </p:sp>
      <p:cxnSp>
        <p:nvCxnSpPr>
          <p:cNvPr id="6" name="Conector recto 5">
            <a:extLst>
              <a:ext uri="{FF2B5EF4-FFF2-40B4-BE49-F238E27FC236}">
                <a16:creationId xmlns:a16="http://schemas.microsoft.com/office/drawing/2014/main" id="{B1D74337-20DB-65F1-C5C6-BDD0B4AB742E}"/>
              </a:ext>
            </a:extLst>
          </p:cNvPr>
          <p:cNvCxnSpPr>
            <a:cxnSpLocks/>
          </p:cNvCxnSpPr>
          <p:nvPr/>
        </p:nvCxnSpPr>
        <p:spPr>
          <a:xfrm>
            <a:off x="-19050" y="430295"/>
            <a:ext cx="2716530" cy="0"/>
          </a:xfrm>
          <a:prstGeom prst="line">
            <a:avLst/>
          </a:prstGeom>
          <a:ln w="12700" cmpd="sng">
            <a:solidFill>
              <a:schemeClr val="bg1">
                <a:lumMod val="75000"/>
              </a:schemeClr>
            </a:solidFill>
            <a:tailEnd type="oval" w="sm" len="sm"/>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4036798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8AD4213A-44C1-B62D-3EFC-3B45C9CC6C85}"/>
              </a:ext>
            </a:extLst>
          </p:cNvPr>
          <p:cNvPicPr>
            <a:picLocks noChangeAspect="1"/>
          </p:cNvPicPr>
          <p:nvPr/>
        </p:nvPicPr>
        <p:blipFill>
          <a:blip r:embed="rId2"/>
          <a:stretch>
            <a:fillRect/>
          </a:stretch>
        </p:blipFill>
        <p:spPr>
          <a:xfrm>
            <a:off x="0" y="-12700"/>
            <a:ext cx="12192000" cy="6870700"/>
          </a:xfrm>
          <a:prstGeom prst="rect">
            <a:avLst/>
          </a:prstGeom>
        </p:spPr>
      </p:pic>
      <p:sp>
        <p:nvSpPr>
          <p:cNvPr id="4" name="Rectangle 2">
            <a:extLst>
              <a:ext uri="{FF2B5EF4-FFF2-40B4-BE49-F238E27FC236}">
                <a16:creationId xmlns:a16="http://schemas.microsoft.com/office/drawing/2014/main" id="{C3894F04-D84B-C536-8253-D5232ADA6477}"/>
              </a:ext>
            </a:extLst>
          </p:cNvPr>
          <p:cNvSpPr/>
          <p:nvPr/>
        </p:nvSpPr>
        <p:spPr>
          <a:xfrm>
            <a:off x="446595" y="830591"/>
            <a:ext cx="11468462" cy="1754326"/>
          </a:xfrm>
          <a:prstGeom prst="rect">
            <a:avLst/>
          </a:prstGeom>
        </p:spPr>
        <p:txBody>
          <a:bodyPr wrap="square">
            <a:spAutoFit/>
          </a:bodyPr>
          <a:lstStyle/>
          <a:p>
            <a:pPr algn="ctr"/>
            <a:r>
              <a:rPr lang="es-ES_tradnl" sz="3600" spc="300" dirty="0">
                <a:solidFill>
                  <a:srgbClr val="786E5E"/>
                </a:solidFill>
                <a:latin typeface="Arial" panose="020B0604020202020204" pitchFamily="34" charset="0"/>
                <a:cs typeface="Arial" panose="020B0604020202020204" pitchFamily="34" charset="0"/>
              </a:rPr>
              <a:t>¡MUCHOS ÉXITOS EN P03!</a:t>
            </a:r>
          </a:p>
          <a:p>
            <a:pPr algn="ctr"/>
            <a:r>
              <a:rPr lang="es-ES_tradnl" sz="3600" spc="300" dirty="0">
                <a:solidFill>
                  <a:srgbClr val="786E5E"/>
                </a:solidFill>
                <a:latin typeface="Arial" panose="020B0604020202020204" pitchFamily="34" charset="0"/>
                <a:cs typeface="Arial" panose="020B0604020202020204" pitchFamily="34" charset="0"/>
              </a:rPr>
              <a:t>Te esperamos en la </a:t>
            </a:r>
            <a:r>
              <a:rPr lang="es-ES_tradnl" sz="4400" i="1" spc="300" dirty="0">
                <a:solidFill>
                  <a:srgbClr val="786E5E"/>
                </a:solidFill>
                <a:latin typeface="Times New Roman" panose="02020603050405020304" pitchFamily="18" charset="0"/>
                <a:cs typeface="Times New Roman" panose="02020603050405020304" pitchFamily="18" charset="0"/>
              </a:rPr>
              <a:t>próxima</a:t>
            </a:r>
            <a:r>
              <a:rPr lang="es-ES_tradnl" sz="4400" spc="300" dirty="0">
                <a:solidFill>
                  <a:srgbClr val="786E5E"/>
                </a:solidFill>
                <a:latin typeface="Arial" panose="020B0604020202020204" pitchFamily="34" charset="0"/>
                <a:cs typeface="Arial" panose="020B0604020202020204" pitchFamily="34" charset="0"/>
              </a:rPr>
              <a:t> </a:t>
            </a:r>
            <a:r>
              <a:rPr lang="es-ES_tradnl" sz="4400" i="1" spc="300" dirty="0">
                <a:solidFill>
                  <a:srgbClr val="786E5E"/>
                </a:solidFill>
                <a:latin typeface="Times New Roman" panose="02020603050405020304" pitchFamily="18" charset="0"/>
                <a:cs typeface="Times New Roman" panose="02020603050405020304" pitchFamily="18" charset="0"/>
              </a:rPr>
              <a:t>Asamblea</a:t>
            </a:r>
            <a:endParaRPr lang="es-ES_tradnl" sz="3600" spc="300" dirty="0">
              <a:solidFill>
                <a:srgbClr val="786E5E"/>
              </a:solidFill>
              <a:latin typeface="Arial" panose="020B0604020202020204" pitchFamily="34" charset="0"/>
              <a:cs typeface="Arial" panose="020B0604020202020204" pitchFamily="34" charset="0"/>
            </a:endParaRPr>
          </a:p>
          <a:p>
            <a:pPr algn="ctr"/>
            <a:r>
              <a:rPr lang="es-ES_tradnl" sz="2400" spc="300" dirty="0">
                <a:solidFill>
                  <a:srgbClr val="786E5E"/>
                </a:solidFill>
                <a:latin typeface="Museo Sans 500" panose="02000000000000000000" pitchFamily="2" charset="77"/>
              </a:rPr>
              <a:t> </a:t>
            </a:r>
          </a:p>
        </p:txBody>
      </p:sp>
      <p:cxnSp>
        <p:nvCxnSpPr>
          <p:cNvPr id="3" name="Conector recto 2">
            <a:extLst>
              <a:ext uri="{FF2B5EF4-FFF2-40B4-BE49-F238E27FC236}">
                <a16:creationId xmlns:a16="http://schemas.microsoft.com/office/drawing/2014/main" id="{785297B3-63BA-0581-7D45-E56775021552}"/>
              </a:ext>
            </a:extLst>
          </p:cNvPr>
          <p:cNvCxnSpPr>
            <a:cxnSpLocks/>
          </p:cNvCxnSpPr>
          <p:nvPr/>
        </p:nvCxnSpPr>
        <p:spPr>
          <a:xfrm>
            <a:off x="1162754" y="6074581"/>
            <a:ext cx="0" cy="796119"/>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cxnSp>
        <p:nvCxnSpPr>
          <p:cNvPr id="5" name="Conector recto 4">
            <a:extLst>
              <a:ext uri="{FF2B5EF4-FFF2-40B4-BE49-F238E27FC236}">
                <a16:creationId xmlns:a16="http://schemas.microsoft.com/office/drawing/2014/main" id="{8DACF098-04CF-48C7-16A6-A45B339CFC8A}"/>
              </a:ext>
            </a:extLst>
          </p:cNvPr>
          <p:cNvCxnSpPr>
            <a:cxnSpLocks/>
          </p:cNvCxnSpPr>
          <p:nvPr/>
        </p:nvCxnSpPr>
        <p:spPr>
          <a:xfrm flipV="1">
            <a:off x="0" y="6047130"/>
            <a:ext cx="12192000" cy="29503"/>
          </a:xfrm>
          <a:prstGeom prst="line">
            <a:avLst/>
          </a:prstGeom>
          <a:ln>
            <a:solidFill>
              <a:schemeClr val="bg1">
                <a:lumMod val="75000"/>
              </a:schemeClr>
            </a:solidFill>
          </a:ln>
        </p:spPr>
        <p:style>
          <a:lnRef idx="1">
            <a:schemeClr val="accent5"/>
          </a:lnRef>
          <a:fillRef idx="0">
            <a:schemeClr val="accent5"/>
          </a:fillRef>
          <a:effectRef idx="0">
            <a:schemeClr val="accent5"/>
          </a:effectRef>
          <a:fontRef idx="minor">
            <a:schemeClr val="tx1"/>
          </a:fontRef>
        </p:style>
      </p:cxnSp>
      <p:pic>
        <p:nvPicPr>
          <p:cNvPr id="2" name="Picture 13">
            <a:extLst>
              <a:ext uri="{FF2B5EF4-FFF2-40B4-BE49-F238E27FC236}">
                <a16:creationId xmlns:a16="http://schemas.microsoft.com/office/drawing/2014/main" id="{9B3CBEB6-C63E-4E79-A39B-9832C36387CB}"/>
              </a:ext>
            </a:extLst>
          </p:cNvPr>
          <p:cNvPicPr>
            <a:picLocks noChangeAspect="1"/>
          </p:cNvPicPr>
          <p:nvPr/>
        </p:nvPicPr>
        <p:blipFill>
          <a:blip r:embed="rId3"/>
          <a:stretch>
            <a:fillRect/>
          </a:stretch>
        </p:blipFill>
        <p:spPr>
          <a:xfrm>
            <a:off x="223206" y="6204864"/>
            <a:ext cx="700622" cy="508198"/>
          </a:xfrm>
          <a:prstGeom prst="rect">
            <a:avLst/>
          </a:prstGeom>
        </p:spPr>
      </p:pic>
      <p:pic>
        <p:nvPicPr>
          <p:cNvPr id="8" name="Imagen 7">
            <a:extLst>
              <a:ext uri="{FF2B5EF4-FFF2-40B4-BE49-F238E27FC236}">
                <a16:creationId xmlns:a16="http://schemas.microsoft.com/office/drawing/2014/main" id="{1F5E6E1D-34EE-3B99-7387-CE34285E6785}"/>
              </a:ext>
            </a:extLst>
          </p:cNvPr>
          <p:cNvPicPr>
            <a:picLocks noChangeAspect="1"/>
          </p:cNvPicPr>
          <p:nvPr/>
        </p:nvPicPr>
        <p:blipFill>
          <a:blip r:embed="rId4"/>
          <a:stretch>
            <a:fillRect/>
          </a:stretch>
        </p:blipFill>
        <p:spPr>
          <a:xfrm>
            <a:off x="2863198" y="2584917"/>
            <a:ext cx="6834038" cy="2724381"/>
          </a:xfrm>
          <a:prstGeom prst="rect">
            <a:avLst/>
          </a:prstGeom>
        </p:spPr>
      </p:pic>
    </p:spTree>
    <p:extLst>
      <p:ext uri="{BB962C8B-B14F-4D97-AF65-F5344CB8AC3E}">
        <p14:creationId xmlns:p14="http://schemas.microsoft.com/office/powerpoint/2010/main" val="2989783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TM02900688[[fn=Faceta]]</Template>
  <TotalTime>68554</TotalTime>
  <Words>2642</Words>
  <Application>Microsoft Office PowerPoint</Application>
  <PresentationFormat>Panorámica</PresentationFormat>
  <Paragraphs>257</Paragraphs>
  <Slides>42</Slides>
  <Notes>9</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42</vt:i4>
      </vt:variant>
    </vt:vector>
  </HeadingPairs>
  <TitlesOfParts>
    <vt:vector size="58" baseType="lpstr">
      <vt:lpstr>Abadi Extra Light</vt:lpstr>
      <vt:lpstr>Aptos</vt:lpstr>
      <vt:lpstr>Arial</vt:lpstr>
      <vt:lpstr>Calibri</vt:lpstr>
      <vt:lpstr>FreightTextProBook-Italic</vt:lpstr>
      <vt:lpstr>FreightTextProBook-Regular</vt:lpstr>
      <vt:lpstr>Helvetica Light</vt:lpstr>
      <vt:lpstr>Museo Sans 500</vt:lpstr>
      <vt:lpstr>Neue Haas Grotesk Text Pro</vt:lpstr>
      <vt:lpstr>NeueHaasDisplay-Roman</vt:lpstr>
      <vt:lpstr>NHaasGroteskDSPro-45Lt</vt:lpstr>
      <vt:lpstr>NHaasGroteskDSPro-55Rg</vt:lpstr>
      <vt:lpstr>NHaasGroteskDSPro-65Md</vt:lpstr>
      <vt:lpstr>Symbol</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Lorena Ruiz</cp:lastModifiedBy>
  <cp:revision>1436</cp:revision>
  <dcterms:created xsi:type="dcterms:W3CDTF">2020-10-08T14:24:13Z</dcterms:created>
  <dcterms:modified xsi:type="dcterms:W3CDTF">2024-03-17T22:01:17Z</dcterms:modified>
</cp:coreProperties>
</file>